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74" r:id="rId2"/>
  </p:sldIdLst>
  <p:sldSz cx="30279975" cy="42808525"/>
  <p:notesSz cx="6797675" cy="9874250"/>
  <p:defaultTextStyle>
    <a:defPPr>
      <a:defRPr lang="ja-JP"/>
    </a:defPPr>
    <a:lvl1pPr algn="l" rtl="0" fontAlgn="base">
      <a:spcBef>
        <a:spcPct val="0"/>
      </a:spcBef>
      <a:spcAft>
        <a:spcPct val="0"/>
      </a:spcAft>
      <a:defRPr kumimoji="1" sz="3600" kern="1200">
        <a:solidFill>
          <a:schemeClr val="tx1"/>
        </a:solidFill>
        <a:latin typeface="Times" pitchFamily="18" charset="0"/>
        <a:ea typeface="Osaka" pitchFamily="1" charset="-128"/>
        <a:cs typeface="+mn-cs"/>
      </a:defRPr>
    </a:lvl1pPr>
    <a:lvl2pPr marL="1308904" algn="l" rtl="0" fontAlgn="base">
      <a:spcBef>
        <a:spcPct val="0"/>
      </a:spcBef>
      <a:spcAft>
        <a:spcPct val="0"/>
      </a:spcAft>
      <a:defRPr kumimoji="1" sz="3600" kern="1200">
        <a:solidFill>
          <a:schemeClr val="tx1"/>
        </a:solidFill>
        <a:latin typeface="Times" pitchFamily="18" charset="0"/>
        <a:ea typeface="Osaka" pitchFamily="1" charset="-128"/>
        <a:cs typeface="+mn-cs"/>
      </a:defRPr>
    </a:lvl2pPr>
    <a:lvl3pPr marL="2617805" algn="l" rtl="0" fontAlgn="base">
      <a:spcBef>
        <a:spcPct val="0"/>
      </a:spcBef>
      <a:spcAft>
        <a:spcPct val="0"/>
      </a:spcAft>
      <a:defRPr kumimoji="1" sz="3600" kern="1200">
        <a:solidFill>
          <a:schemeClr val="tx1"/>
        </a:solidFill>
        <a:latin typeface="Times" pitchFamily="18" charset="0"/>
        <a:ea typeface="Osaka" pitchFamily="1" charset="-128"/>
        <a:cs typeface="+mn-cs"/>
      </a:defRPr>
    </a:lvl3pPr>
    <a:lvl4pPr marL="3926709" algn="l" rtl="0" fontAlgn="base">
      <a:spcBef>
        <a:spcPct val="0"/>
      </a:spcBef>
      <a:spcAft>
        <a:spcPct val="0"/>
      </a:spcAft>
      <a:defRPr kumimoji="1" sz="3600" kern="1200">
        <a:solidFill>
          <a:schemeClr val="tx1"/>
        </a:solidFill>
        <a:latin typeface="Times" pitchFamily="18" charset="0"/>
        <a:ea typeface="Osaka" pitchFamily="1" charset="-128"/>
        <a:cs typeface="+mn-cs"/>
      </a:defRPr>
    </a:lvl4pPr>
    <a:lvl5pPr marL="5235617" algn="l" rtl="0" fontAlgn="base">
      <a:spcBef>
        <a:spcPct val="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Times" pitchFamily="18" charset="0"/>
        <a:ea typeface="Osaka" pitchFamily="1" charset="-128"/>
        <a:cs typeface="+mn-cs"/>
      </a:defRPr>
    </a:lvl6pPr>
    <a:lvl7pPr marL="7853422" algn="l" defTabSz="2617805" rtl="0" eaLnBrk="1" latinLnBrk="0" hangingPunct="1">
      <a:defRPr kumimoji="1" sz="3600" kern="1200">
        <a:solidFill>
          <a:schemeClr val="tx1"/>
        </a:solidFill>
        <a:latin typeface="Times" pitchFamily="18" charset="0"/>
        <a:ea typeface="Osaka" pitchFamily="1" charset="-128"/>
        <a:cs typeface="+mn-cs"/>
      </a:defRPr>
    </a:lvl7pPr>
    <a:lvl8pPr marL="9162326" algn="l" defTabSz="2617805" rtl="0" eaLnBrk="1" latinLnBrk="0" hangingPunct="1">
      <a:defRPr kumimoji="1" sz="3600" kern="1200">
        <a:solidFill>
          <a:schemeClr val="tx1"/>
        </a:solidFill>
        <a:latin typeface="Times" pitchFamily="18" charset="0"/>
        <a:ea typeface="Osaka" pitchFamily="1" charset="-128"/>
        <a:cs typeface="+mn-cs"/>
      </a:defRPr>
    </a:lvl8pPr>
    <a:lvl9pPr marL="10471231" algn="l" defTabSz="2617805" rtl="0" eaLnBrk="1" latinLnBrk="0" hangingPunct="1">
      <a:defRPr kumimoji="1" sz="3600" kern="1200">
        <a:solidFill>
          <a:schemeClr val="tx1"/>
        </a:solidFill>
        <a:latin typeface="Times" pitchFamily="18" charset="0"/>
        <a:ea typeface="Osaka" pitchFamily="1" charset="-128"/>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F0F0"/>
    <a:srgbClr val="F7FEB0"/>
    <a:srgbClr val="D7D7F5"/>
    <a:srgbClr val="FFFFFF"/>
    <a:srgbClr val="CDFFCE"/>
    <a:srgbClr val="91FE8C"/>
    <a:srgbClr val="FFFAC3"/>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2415" autoAdjust="0"/>
  </p:normalViewPr>
  <p:slideViewPr>
    <p:cSldViewPr>
      <p:cViewPr varScale="1">
        <p:scale>
          <a:sx n="10" d="100"/>
          <a:sy n="10" d="100"/>
        </p:scale>
        <p:origin x="2268" y="84"/>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4" y="0"/>
            <a:ext cx="2947029" cy="530219"/>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defTabSz="925801">
              <a:defRPr sz="1300"/>
            </a:lvl1pPr>
          </a:lstStyle>
          <a:p>
            <a:pPr>
              <a:defRPr/>
            </a:pPr>
            <a:endParaRPr lang="en-US" altLang="ja-JP"/>
          </a:p>
        </p:txBody>
      </p:sp>
      <p:sp>
        <p:nvSpPr>
          <p:cNvPr id="19459" name="Rectangle 3"/>
          <p:cNvSpPr>
            <a:spLocks noGrp="1" noChangeArrowheads="1"/>
          </p:cNvSpPr>
          <p:nvPr>
            <p:ph type="dt" sz="quarter" idx="1"/>
          </p:nvPr>
        </p:nvSpPr>
        <p:spPr bwMode="auto">
          <a:xfrm>
            <a:off x="3853810" y="0"/>
            <a:ext cx="2947028" cy="530219"/>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algn="r" defTabSz="925801">
              <a:defRPr sz="1300"/>
            </a:lvl1pPr>
          </a:lstStyle>
          <a:p>
            <a:pPr>
              <a:defRPr/>
            </a:pPr>
            <a:endParaRPr lang="en-US" altLang="ja-JP"/>
          </a:p>
        </p:txBody>
      </p:sp>
      <p:sp>
        <p:nvSpPr>
          <p:cNvPr id="19460" name="Rectangle 4"/>
          <p:cNvSpPr>
            <a:spLocks noGrp="1" noChangeArrowheads="1"/>
          </p:cNvSpPr>
          <p:nvPr>
            <p:ph type="ftr" sz="quarter" idx="2"/>
          </p:nvPr>
        </p:nvSpPr>
        <p:spPr bwMode="auto">
          <a:xfrm>
            <a:off x="4" y="9382516"/>
            <a:ext cx="2947029" cy="455389"/>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defTabSz="925801">
              <a:defRPr sz="1300"/>
            </a:lvl1pPr>
          </a:lstStyle>
          <a:p>
            <a:pPr>
              <a:defRPr/>
            </a:pPr>
            <a:endParaRPr lang="en-US" altLang="ja-JP"/>
          </a:p>
        </p:txBody>
      </p:sp>
      <p:sp>
        <p:nvSpPr>
          <p:cNvPr id="19461" name="Rectangle 5"/>
          <p:cNvSpPr>
            <a:spLocks noGrp="1" noChangeArrowheads="1"/>
          </p:cNvSpPr>
          <p:nvPr>
            <p:ph type="sldNum" sz="quarter" idx="3"/>
          </p:nvPr>
        </p:nvSpPr>
        <p:spPr bwMode="auto">
          <a:xfrm>
            <a:off x="3853810" y="9382516"/>
            <a:ext cx="2947028" cy="455389"/>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algn="r" defTabSz="925801">
              <a:defRPr sz="1300"/>
            </a:lvl1pPr>
          </a:lstStyle>
          <a:p>
            <a:pPr>
              <a:defRPr/>
            </a:pPr>
            <a:fld id="{65AD64D2-C2C1-47C6-981D-27F7AA40CDC4}" type="slidenum">
              <a:rPr lang="en-US" altLang="ja-JP"/>
              <a:pPr>
                <a:defRPr/>
              </a:pPr>
              <a:t>‹#›</a:t>
            </a:fld>
            <a:endParaRPr lang="en-US" altLang="ja-JP"/>
          </a:p>
        </p:txBody>
      </p:sp>
    </p:spTree>
    <p:extLst>
      <p:ext uri="{BB962C8B-B14F-4D97-AF65-F5344CB8AC3E}">
        <p14:creationId xmlns:p14="http://schemas.microsoft.com/office/powerpoint/2010/main" val="39230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2"/>
            <a:ext cx="2945975" cy="492805"/>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defTabSz="925801">
              <a:defRPr sz="1300"/>
            </a:lvl1pPr>
          </a:lstStyle>
          <a:p>
            <a:pPr>
              <a:defRPr/>
            </a:pPr>
            <a:endParaRPr lang="en-US" altLang="ja-JP"/>
          </a:p>
        </p:txBody>
      </p:sp>
      <p:sp>
        <p:nvSpPr>
          <p:cNvPr id="7171" name="Rectangle 3"/>
          <p:cNvSpPr>
            <a:spLocks noGrp="1" noChangeArrowheads="1"/>
          </p:cNvSpPr>
          <p:nvPr>
            <p:ph type="dt" idx="1"/>
          </p:nvPr>
        </p:nvSpPr>
        <p:spPr bwMode="auto">
          <a:xfrm>
            <a:off x="3851702" y="2"/>
            <a:ext cx="2945975" cy="492805"/>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algn="r" defTabSz="925801">
              <a:defRPr sz="13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090738" y="742950"/>
            <a:ext cx="2617787" cy="37004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7836" y="4689657"/>
            <a:ext cx="4982009" cy="4443786"/>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174" name="Rectangle 6"/>
          <p:cNvSpPr>
            <a:spLocks noGrp="1" noChangeArrowheads="1"/>
          </p:cNvSpPr>
          <p:nvPr>
            <p:ph type="ftr" sz="quarter" idx="4"/>
          </p:nvPr>
        </p:nvSpPr>
        <p:spPr bwMode="auto">
          <a:xfrm>
            <a:off x="2" y="9381447"/>
            <a:ext cx="2945975" cy="492805"/>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defTabSz="925801">
              <a:defRPr sz="1300"/>
            </a:lvl1pPr>
          </a:lstStyle>
          <a:p>
            <a:pPr>
              <a:defRPr/>
            </a:pPr>
            <a:endParaRPr lang="en-US" altLang="ja-JP"/>
          </a:p>
        </p:txBody>
      </p:sp>
      <p:sp>
        <p:nvSpPr>
          <p:cNvPr id="7175" name="Rectangle 7"/>
          <p:cNvSpPr>
            <a:spLocks noGrp="1" noChangeArrowheads="1"/>
          </p:cNvSpPr>
          <p:nvPr>
            <p:ph type="sldNum" sz="quarter" idx="5"/>
          </p:nvPr>
        </p:nvSpPr>
        <p:spPr bwMode="auto">
          <a:xfrm>
            <a:off x="3851702" y="9381447"/>
            <a:ext cx="2945975" cy="492805"/>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algn="r" defTabSz="925801">
              <a:defRPr sz="1300"/>
            </a:lvl1pPr>
          </a:lstStyle>
          <a:p>
            <a:pPr>
              <a:defRPr/>
            </a:pPr>
            <a:fld id="{6D13B9D4-65A6-4338-8804-20E3851ACE11}" type="slidenum">
              <a:rPr lang="en-US" altLang="ja-JP"/>
              <a:pPr>
                <a:defRPr/>
              </a:pPr>
              <a:t>‹#›</a:t>
            </a:fld>
            <a:endParaRPr lang="en-US" altLang="ja-JP"/>
          </a:p>
        </p:txBody>
      </p:sp>
    </p:spTree>
    <p:extLst>
      <p:ext uri="{BB962C8B-B14F-4D97-AF65-F5344CB8AC3E}">
        <p14:creationId xmlns:p14="http://schemas.microsoft.com/office/powerpoint/2010/main" val="4289220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1pPr>
    <a:lvl2pPr marL="1308904"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2pPr>
    <a:lvl3pPr marL="2617805"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3pPr>
    <a:lvl4pPr marL="3926709"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4pPr>
    <a:lvl5pPr marL="5235617"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mn-lt"/>
        <a:ea typeface="+mn-ea"/>
        <a:cs typeface="+mn-cs"/>
      </a:defRPr>
    </a:lvl6pPr>
    <a:lvl7pPr marL="7853422" algn="l" defTabSz="2617805" rtl="0" eaLnBrk="1" latinLnBrk="0" hangingPunct="1">
      <a:defRPr kumimoji="1" sz="3600" kern="1200">
        <a:solidFill>
          <a:schemeClr val="tx1"/>
        </a:solidFill>
        <a:latin typeface="+mn-lt"/>
        <a:ea typeface="+mn-ea"/>
        <a:cs typeface="+mn-cs"/>
      </a:defRPr>
    </a:lvl7pPr>
    <a:lvl8pPr marL="9162326" algn="l" defTabSz="2617805" rtl="0" eaLnBrk="1" latinLnBrk="0" hangingPunct="1">
      <a:defRPr kumimoji="1" sz="3600" kern="1200">
        <a:solidFill>
          <a:schemeClr val="tx1"/>
        </a:solidFill>
        <a:latin typeface="+mn-lt"/>
        <a:ea typeface="+mn-ea"/>
        <a:cs typeface="+mn-cs"/>
      </a:defRPr>
    </a:lvl8pPr>
    <a:lvl9pPr marL="10471231" algn="l" defTabSz="2617805" rtl="0" eaLnBrk="1" latinLnBrk="0" hangingPunct="1">
      <a:defRPr kumimoji="1" sz="3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2090738" y="742950"/>
            <a:ext cx="2617787" cy="3700463"/>
          </a:xfrm>
          <a:ln/>
        </p:spPr>
      </p:sp>
      <p:sp>
        <p:nvSpPr>
          <p:cNvPr id="4099" name="ノート プレースホルダ 2"/>
          <p:cNvSpPr>
            <a:spLocks noGrp="1"/>
          </p:cNvSpPr>
          <p:nvPr>
            <p:ph type="body" idx="1"/>
          </p:nvPr>
        </p:nvSpPr>
        <p:spPr>
          <a:noFill/>
          <a:ln/>
        </p:spPr>
        <p:txBody>
          <a:bodyPr/>
          <a:lstStyle/>
          <a:p>
            <a:pPr eaLnBrk="1" hangingPunct="1"/>
            <a:endParaRPr lang="ja-JP" altLang="en-US" dirty="0" smtClean="0"/>
          </a:p>
        </p:txBody>
      </p:sp>
      <p:sp>
        <p:nvSpPr>
          <p:cNvPr id="4100" name="スライド番号プレースホルダ 3"/>
          <p:cNvSpPr>
            <a:spLocks noGrp="1"/>
          </p:cNvSpPr>
          <p:nvPr>
            <p:ph type="sldNum" sz="quarter" idx="5"/>
          </p:nvPr>
        </p:nvSpPr>
        <p:spPr>
          <a:noFill/>
        </p:spPr>
        <p:txBody>
          <a:bodyPr/>
          <a:lstStyle/>
          <a:p>
            <a:pPr defTabSz="924914"/>
            <a:fld id="{5A6C4CE0-14C3-4513-B1E3-C40CBA969C1D}" type="slidenum">
              <a:rPr lang="en-US" altLang="ja-JP" smtClean="0"/>
              <a:pPr defTabSz="924914"/>
              <a:t>1</a:t>
            </a:fld>
            <a:endParaRPr lang="en-US" altLang="ja-JP" smtClean="0"/>
          </a:p>
        </p:txBody>
      </p:sp>
    </p:spTree>
    <p:extLst>
      <p:ext uri="{BB962C8B-B14F-4D97-AF65-F5344CB8AC3E}">
        <p14:creationId xmlns:p14="http://schemas.microsoft.com/office/powerpoint/2010/main" val="378138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69734" y="13297987"/>
            <a:ext cx="25740508" cy="917615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544076" y="24258022"/>
            <a:ext cx="21191835" cy="10942006"/>
          </a:xfrm>
        </p:spPr>
        <p:txBody>
          <a:bodyPr/>
          <a:lstStyle>
            <a:lvl1pPr marL="0" indent="0" algn="ctr">
              <a:buNone/>
              <a:defRPr/>
            </a:lvl1pPr>
            <a:lvl2pPr marL="1308904" indent="0" algn="ctr">
              <a:buNone/>
              <a:defRPr/>
            </a:lvl2pPr>
            <a:lvl3pPr marL="2617805" indent="0" algn="ctr">
              <a:buNone/>
              <a:defRPr/>
            </a:lvl3pPr>
            <a:lvl4pPr marL="3926709" indent="0" algn="ctr">
              <a:buNone/>
              <a:defRPr/>
            </a:lvl4pPr>
            <a:lvl5pPr marL="5235617" indent="0" algn="ctr">
              <a:buNone/>
              <a:defRPr/>
            </a:lvl5pPr>
            <a:lvl6pPr marL="6544521" indent="0" algn="ctr">
              <a:buNone/>
              <a:defRPr/>
            </a:lvl6pPr>
            <a:lvl7pPr marL="7853422" indent="0" algn="ctr">
              <a:buNone/>
              <a:defRPr/>
            </a:lvl7pPr>
            <a:lvl8pPr marL="9162326" indent="0" algn="ctr">
              <a:buNone/>
              <a:defRPr/>
            </a:lvl8pPr>
            <a:lvl9pPr marL="10471231"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25F45D-A1BE-4723-9906-C8C9E2DE79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E41352-1046-4D45-B68E-D11A4407308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573970" y="3806511"/>
            <a:ext cx="6431675" cy="3424501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74335" y="3806511"/>
            <a:ext cx="18857651" cy="3424501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BD7EC2-AF4A-4185-B732-147B7EA5A1F3}"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E881A0-8491-4AB8-889C-6E016369959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4044" y="27510441"/>
            <a:ext cx="25735907" cy="8500440"/>
          </a:xfrm>
        </p:spPr>
        <p:txBody>
          <a:bodyPr anchor="t"/>
          <a:lstStyle>
            <a:lvl1pPr algn="l">
              <a:defRPr sz="11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2394044" y="18145090"/>
            <a:ext cx="25735907" cy="9365351"/>
          </a:xfrm>
        </p:spPr>
        <p:txBody>
          <a:bodyPr anchor="b"/>
          <a:lstStyle>
            <a:lvl1pPr marL="0" indent="0">
              <a:buNone/>
              <a:defRPr sz="5900"/>
            </a:lvl1pPr>
            <a:lvl2pPr marL="1308904" indent="0">
              <a:buNone/>
              <a:defRPr sz="5200"/>
            </a:lvl2pPr>
            <a:lvl3pPr marL="2617805" indent="0">
              <a:buNone/>
              <a:defRPr sz="4600"/>
            </a:lvl3pPr>
            <a:lvl4pPr marL="3926709" indent="0">
              <a:buNone/>
              <a:defRPr sz="3900"/>
            </a:lvl4pPr>
            <a:lvl5pPr marL="5235617" indent="0">
              <a:buNone/>
              <a:defRPr sz="3900"/>
            </a:lvl5pPr>
            <a:lvl6pPr marL="6544521" indent="0">
              <a:buNone/>
              <a:defRPr sz="3900"/>
            </a:lvl6pPr>
            <a:lvl7pPr marL="7853422" indent="0">
              <a:buNone/>
              <a:defRPr sz="3900"/>
            </a:lvl7pPr>
            <a:lvl8pPr marL="9162326" indent="0">
              <a:buNone/>
              <a:defRPr sz="3900"/>
            </a:lvl8pPr>
            <a:lvl9pPr marL="10471231" indent="0">
              <a:buNone/>
              <a:defRPr sz="39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CB3B91-87CA-4FDA-857D-D1342DE213C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274338" y="12365514"/>
            <a:ext cx="12642359"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15358678" y="12365514"/>
            <a:ext cx="12646967"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460F09-4EDC-447A-AAE4-783F1BD3064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7" y="1716312"/>
            <a:ext cx="27250593" cy="7130999"/>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1514697" y="9581582"/>
            <a:ext cx="13378989"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1514697" y="13577282"/>
            <a:ext cx="13378989"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15381696" y="9581582"/>
            <a:ext cx="13383590"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15381696" y="13577282"/>
            <a:ext cx="13383590"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170C714-E38B-4868-8A06-7E5774B0038F}"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14634AF-69E6-4A80-BEBC-BE1117317E1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2DD5F30-BB42-4856-9D45-7989A776F1A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2" y="1702792"/>
            <a:ext cx="9962879" cy="7257134"/>
          </a:xfrm>
        </p:spPr>
        <p:txBody>
          <a:bodyPr anchor="b"/>
          <a:lstStyle>
            <a:lvl1pPr algn="l">
              <a:defRPr sz="59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11836683" y="1702799"/>
            <a:ext cx="16928607" cy="36537930"/>
          </a:xfrm>
        </p:spPr>
        <p:txBody>
          <a:bodyPr/>
          <a:lstStyle>
            <a:lvl1pPr>
              <a:defRPr sz="9100"/>
            </a:lvl1pPr>
            <a:lvl2pPr>
              <a:defRPr sz="8200"/>
            </a:lvl2pPr>
            <a:lvl3pPr>
              <a:defRPr sz="6900"/>
            </a:lvl3pPr>
            <a:lvl4pPr>
              <a:defRPr sz="5900"/>
            </a:lvl4pPr>
            <a:lvl5pPr>
              <a:defRPr sz="5900"/>
            </a:lvl5pPr>
            <a:lvl6pPr>
              <a:defRPr sz="5900"/>
            </a:lvl6pPr>
            <a:lvl7pPr>
              <a:defRPr sz="5900"/>
            </a:lvl7pPr>
            <a:lvl8pPr>
              <a:defRPr sz="5900"/>
            </a:lvl8pPr>
            <a:lvl9pPr>
              <a:defRPr sz="5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1514692" y="8959925"/>
            <a:ext cx="9962879" cy="2928079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D095C6-C6AB-4790-AFD1-530AB41601B1}"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455" y="29965521"/>
            <a:ext cx="18167064" cy="3536221"/>
          </a:xfrm>
        </p:spPr>
        <p:txBody>
          <a:bodyPr anchor="b"/>
          <a:lstStyle>
            <a:lvl1pPr algn="l">
              <a:defRPr sz="59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5934455" y="3824532"/>
            <a:ext cx="18167064" cy="25686015"/>
          </a:xfrm>
        </p:spPr>
        <p:txBody>
          <a:bodyPr/>
          <a:lstStyle>
            <a:lvl1pPr marL="0" indent="0">
              <a:buNone/>
              <a:defRPr sz="9100"/>
            </a:lvl1pPr>
            <a:lvl2pPr marL="1308904" indent="0">
              <a:buNone/>
              <a:defRPr sz="8200"/>
            </a:lvl2pPr>
            <a:lvl3pPr marL="2617805" indent="0">
              <a:buNone/>
              <a:defRPr sz="6900"/>
            </a:lvl3pPr>
            <a:lvl4pPr marL="3926709" indent="0">
              <a:buNone/>
              <a:defRPr sz="5900"/>
            </a:lvl4pPr>
            <a:lvl5pPr marL="5235617" indent="0">
              <a:buNone/>
              <a:defRPr sz="5900"/>
            </a:lvl5pPr>
            <a:lvl6pPr marL="6544521" indent="0">
              <a:buNone/>
              <a:defRPr sz="5900"/>
            </a:lvl6pPr>
            <a:lvl7pPr marL="7853422" indent="0">
              <a:buNone/>
              <a:defRPr sz="5900"/>
            </a:lvl7pPr>
            <a:lvl8pPr marL="9162326" indent="0">
              <a:buNone/>
              <a:defRPr sz="5900"/>
            </a:lvl8pPr>
            <a:lvl9pPr marL="10471231" indent="0">
              <a:buNone/>
              <a:defRPr sz="5900"/>
            </a:lvl9pPr>
          </a:lstStyle>
          <a:p>
            <a:pPr lvl="0"/>
            <a:endParaRPr lang="ja-JP" altLang="en-US" noProof="0" smtClean="0"/>
          </a:p>
        </p:txBody>
      </p:sp>
      <p:sp>
        <p:nvSpPr>
          <p:cNvPr id="4" name="テキスト プレースホルダ 3"/>
          <p:cNvSpPr>
            <a:spLocks noGrp="1"/>
          </p:cNvSpPr>
          <p:nvPr>
            <p:ph type="body" sz="half" idx="2"/>
          </p:nvPr>
        </p:nvSpPr>
        <p:spPr>
          <a:xfrm>
            <a:off x="5934455" y="33501737"/>
            <a:ext cx="18167064" cy="502728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B82DBC-AC96-4CD8-BECD-CE211BD7846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4343" y="3806506"/>
            <a:ext cx="25731302" cy="7135503"/>
          </a:xfrm>
          <a:prstGeom prst="rect">
            <a:avLst/>
          </a:prstGeom>
          <a:noFill/>
          <a:ln w="9525">
            <a:noFill/>
            <a:miter lim="800000"/>
            <a:headEnd/>
            <a:tailEnd/>
          </a:ln>
        </p:spPr>
        <p:txBody>
          <a:bodyPr vert="horz" wrap="square" lIns="417581" tIns="208790" rIns="417581" bIns="20879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2274343" y="12365514"/>
            <a:ext cx="25731302" cy="25686015"/>
          </a:xfrm>
          <a:prstGeom prst="rect">
            <a:avLst/>
          </a:prstGeom>
          <a:noFill/>
          <a:ln w="9525">
            <a:noFill/>
            <a:miter lim="800000"/>
            <a:headEnd/>
            <a:tailEnd/>
          </a:ln>
        </p:spPr>
        <p:txBody>
          <a:bodyPr vert="horz" wrap="square" lIns="417581" tIns="208790" rIns="417581" bIns="20879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2274338"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defRPr sz="6500"/>
            </a:lvl1pPr>
          </a:lstStyle>
          <a:p>
            <a:pPr>
              <a:defRPr/>
            </a:pPr>
            <a:endParaRPr lang="en-US" altLang="ja-JP"/>
          </a:p>
        </p:txBody>
      </p:sp>
      <p:sp>
        <p:nvSpPr>
          <p:cNvPr id="1029" name="Rectangle 5"/>
          <p:cNvSpPr>
            <a:spLocks noGrp="1" noChangeArrowheads="1"/>
          </p:cNvSpPr>
          <p:nvPr>
            <p:ph type="ftr" sz="quarter" idx="3"/>
          </p:nvPr>
        </p:nvSpPr>
        <p:spPr bwMode="auto">
          <a:xfrm>
            <a:off x="10345013" y="39002027"/>
            <a:ext cx="9589961"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ctr">
              <a:defRPr sz="6500"/>
            </a:lvl1pPr>
          </a:lstStyle>
          <a:p>
            <a:pPr>
              <a:defRPr/>
            </a:pPr>
            <a:endParaRPr lang="en-US" altLang="ja-JP"/>
          </a:p>
        </p:txBody>
      </p:sp>
      <p:sp>
        <p:nvSpPr>
          <p:cNvPr id="1030" name="Rectangle 6"/>
          <p:cNvSpPr>
            <a:spLocks noGrp="1" noChangeArrowheads="1"/>
          </p:cNvSpPr>
          <p:nvPr>
            <p:ph type="sldNum" sz="quarter" idx="4"/>
          </p:nvPr>
        </p:nvSpPr>
        <p:spPr bwMode="auto">
          <a:xfrm>
            <a:off x="21698271"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r">
              <a:defRPr sz="6500"/>
            </a:lvl1pPr>
          </a:lstStyle>
          <a:p>
            <a:pPr>
              <a:defRPr/>
            </a:pPr>
            <a:fld id="{DBE0F9B3-014C-4B24-ABFF-369D0EA0A09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130" rtl="0" eaLnBrk="0" fontAlgn="base" hangingPunct="0">
        <a:spcBef>
          <a:spcPct val="0"/>
        </a:spcBef>
        <a:spcAft>
          <a:spcPct val="0"/>
        </a:spcAft>
        <a:defRPr kumimoji="1" sz="20200">
          <a:solidFill>
            <a:schemeClr val="tx2"/>
          </a:solidFill>
          <a:latin typeface="+mj-lt"/>
          <a:ea typeface="+mj-ea"/>
          <a:cs typeface="+mj-cs"/>
        </a:defRPr>
      </a:lvl1pPr>
      <a:lvl2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2pPr>
      <a:lvl3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3pPr>
      <a:lvl4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4pPr>
      <a:lvl5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5pPr>
      <a:lvl6pPr marL="1308904" algn="ctr" defTabSz="4172130" rtl="0" fontAlgn="base">
        <a:spcBef>
          <a:spcPct val="0"/>
        </a:spcBef>
        <a:spcAft>
          <a:spcPct val="0"/>
        </a:spcAft>
        <a:defRPr kumimoji="1" sz="20200">
          <a:solidFill>
            <a:schemeClr val="tx2"/>
          </a:solidFill>
          <a:latin typeface="Times" pitchFamily="18" charset="0"/>
          <a:ea typeface="Osaka" pitchFamily="1" charset="-128"/>
        </a:defRPr>
      </a:lvl6pPr>
      <a:lvl7pPr marL="2617805" algn="ctr" defTabSz="4172130" rtl="0" fontAlgn="base">
        <a:spcBef>
          <a:spcPct val="0"/>
        </a:spcBef>
        <a:spcAft>
          <a:spcPct val="0"/>
        </a:spcAft>
        <a:defRPr kumimoji="1" sz="20200">
          <a:solidFill>
            <a:schemeClr val="tx2"/>
          </a:solidFill>
          <a:latin typeface="Times" pitchFamily="18" charset="0"/>
          <a:ea typeface="Osaka" pitchFamily="1" charset="-128"/>
        </a:defRPr>
      </a:lvl7pPr>
      <a:lvl8pPr marL="3926709" algn="ctr" defTabSz="4172130" rtl="0" fontAlgn="base">
        <a:spcBef>
          <a:spcPct val="0"/>
        </a:spcBef>
        <a:spcAft>
          <a:spcPct val="0"/>
        </a:spcAft>
        <a:defRPr kumimoji="1" sz="20200">
          <a:solidFill>
            <a:schemeClr val="tx2"/>
          </a:solidFill>
          <a:latin typeface="Times" pitchFamily="18" charset="0"/>
          <a:ea typeface="Osaka" pitchFamily="1" charset="-128"/>
        </a:defRPr>
      </a:lvl8pPr>
      <a:lvl9pPr marL="5235617" algn="ctr" defTabSz="4172130" rtl="0" fontAlgn="base">
        <a:spcBef>
          <a:spcPct val="0"/>
        </a:spcBef>
        <a:spcAft>
          <a:spcPct val="0"/>
        </a:spcAft>
        <a:defRPr kumimoji="1" sz="20200">
          <a:solidFill>
            <a:schemeClr val="tx2"/>
          </a:solidFill>
          <a:latin typeface="Times" pitchFamily="18" charset="0"/>
          <a:ea typeface="Osaka" pitchFamily="1" charset="-128"/>
        </a:defRPr>
      </a:lvl9pPr>
    </p:titleStyle>
    <p:bodyStyle>
      <a:lvl1pPr marL="1563411" indent="-1563411" algn="l" defTabSz="4172130" rtl="0" eaLnBrk="0" fontAlgn="base" hangingPunct="0">
        <a:spcBef>
          <a:spcPct val="20000"/>
        </a:spcBef>
        <a:spcAft>
          <a:spcPct val="0"/>
        </a:spcAft>
        <a:buChar char="•"/>
        <a:defRPr kumimoji="1" sz="14700">
          <a:solidFill>
            <a:schemeClr val="tx1"/>
          </a:solidFill>
          <a:latin typeface="+mn-lt"/>
          <a:ea typeface="+mn-ea"/>
          <a:cs typeface="+mn-cs"/>
        </a:defRPr>
      </a:lvl1pPr>
      <a:lvl2pPr marL="3390426" indent="-1304360" algn="l" defTabSz="4172130" rtl="0" eaLnBrk="0" fontAlgn="base" hangingPunct="0">
        <a:spcBef>
          <a:spcPct val="20000"/>
        </a:spcBef>
        <a:spcAft>
          <a:spcPct val="0"/>
        </a:spcAft>
        <a:buChar char="–"/>
        <a:defRPr kumimoji="1" sz="12700">
          <a:solidFill>
            <a:schemeClr val="tx1"/>
          </a:solidFill>
          <a:latin typeface="+mn-lt"/>
          <a:ea typeface="+mn-ea"/>
        </a:defRPr>
      </a:lvl2pPr>
      <a:lvl3pPr marL="5221983" indent="-1049850" algn="l" defTabSz="4172130" rtl="0" eaLnBrk="0" fontAlgn="base" hangingPunct="0">
        <a:spcBef>
          <a:spcPct val="20000"/>
        </a:spcBef>
        <a:spcAft>
          <a:spcPct val="0"/>
        </a:spcAft>
        <a:buChar char="•"/>
        <a:defRPr kumimoji="1" sz="11100">
          <a:solidFill>
            <a:schemeClr val="tx1"/>
          </a:solidFill>
          <a:latin typeface="+mn-lt"/>
          <a:ea typeface="+mn-ea"/>
        </a:defRPr>
      </a:lvl3pPr>
      <a:lvl4pPr marL="7308047" indent="-1040761" algn="l" defTabSz="4172130" rtl="0" eaLnBrk="0" fontAlgn="base" hangingPunct="0">
        <a:spcBef>
          <a:spcPct val="20000"/>
        </a:spcBef>
        <a:spcAft>
          <a:spcPct val="0"/>
        </a:spcAft>
        <a:buChar char="–"/>
        <a:defRPr kumimoji="1" sz="9100">
          <a:solidFill>
            <a:schemeClr val="tx1"/>
          </a:solidFill>
          <a:latin typeface="+mn-lt"/>
          <a:ea typeface="+mn-ea"/>
        </a:defRPr>
      </a:lvl4pPr>
      <a:lvl5pPr marL="9394113" indent="-1040761" algn="l" defTabSz="4172130" rtl="0" eaLnBrk="0" fontAlgn="base" hangingPunct="0">
        <a:spcBef>
          <a:spcPct val="20000"/>
        </a:spcBef>
        <a:spcAft>
          <a:spcPct val="0"/>
        </a:spcAft>
        <a:buChar char="»"/>
        <a:defRPr kumimoji="1" sz="9100">
          <a:solidFill>
            <a:schemeClr val="tx1"/>
          </a:solidFill>
          <a:latin typeface="+mn-lt"/>
          <a:ea typeface="+mn-ea"/>
        </a:defRPr>
      </a:lvl5pPr>
      <a:lvl6pPr marL="10703018" indent="-1040761" algn="l" defTabSz="4172130" rtl="0" fontAlgn="base">
        <a:spcBef>
          <a:spcPct val="20000"/>
        </a:spcBef>
        <a:spcAft>
          <a:spcPct val="0"/>
        </a:spcAft>
        <a:buChar char="»"/>
        <a:defRPr kumimoji="1" sz="9100">
          <a:solidFill>
            <a:schemeClr val="tx1"/>
          </a:solidFill>
          <a:latin typeface="+mn-lt"/>
          <a:ea typeface="+mn-ea"/>
        </a:defRPr>
      </a:lvl6pPr>
      <a:lvl7pPr marL="12011922" indent="-1040761" algn="l" defTabSz="4172130" rtl="0" fontAlgn="base">
        <a:spcBef>
          <a:spcPct val="20000"/>
        </a:spcBef>
        <a:spcAft>
          <a:spcPct val="0"/>
        </a:spcAft>
        <a:buChar char="»"/>
        <a:defRPr kumimoji="1" sz="9100">
          <a:solidFill>
            <a:schemeClr val="tx1"/>
          </a:solidFill>
          <a:latin typeface="+mn-lt"/>
          <a:ea typeface="+mn-ea"/>
        </a:defRPr>
      </a:lvl7pPr>
      <a:lvl8pPr marL="13320823" indent="-1040761" algn="l" defTabSz="4172130" rtl="0" fontAlgn="base">
        <a:spcBef>
          <a:spcPct val="20000"/>
        </a:spcBef>
        <a:spcAft>
          <a:spcPct val="0"/>
        </a:spcAft>
        <a:buChar char="»"/>
        <a:defRPr kumimoji="1" sz="9100">
          <a:solidFill>
            <a:schemeClr val="tx1"/>
          </a:solidFill>
          <a:latin typeface="+mn-lt"/>
          <a:ea typeface="+mn-ea"/>
        </a:defRPr>
      </a:lvl8pPr>
      <a:lvl9pPr marL="14629727" indent="-1040761" algn="l" defTabSz="4172130" rtl="0" fontAlgn="base">
        <a:spcBef>
          <a:spcPct val="20000"/>
        </a:spcBef>
        <a:spcAft>
          <a:spcPct val="0"/>
        </a:spcAft>
        <a:buChar char="»"/>
        <a:defRPr kumimoji="1" sz="9100">
          <a:solidFill>
            <a:schemeClr val="tx1"/>
          </a:solidFill>
          <a:latin typeface="+mn-lt"/>
          <a:ea typeface="+mn-ea"/>
        </a:defRPr>
      </a:lvl9pPr>
    </p:bodyStyle>
    <p:otherStyle>
      <a:defPPr>
        <a:defRPr lang="ja-JP"/>
      </a:defPPr>
      <a:lvl1pPr marL="0" algn="l" defTabSz="2617805" rtl="0" eaLnBrk="1" latinLnBrk="0" hangingPunct="1">
        <a:defRPr kumimoji="1" sz="5200" kern="1200">
          <a:solidFill>
            <a:schemeClr val="tx1"/>
          </a:solidFill>
          <a:latin typeface="+mn-lt"/>
          <a:ea typeface="+mn-ea"/>
          <a:cs typeface="+mn-cs"/>
        </a:defRPr>
      </a:lvl1pPr>
      <a:lvl2pPr marL="1308904" algn="l" defTabSz="2617805" rtl="0" eaLnBrk="1" latinLnBrk="0" hangingPunct="1">
        <a:defRPr kumimoji="1" sz="5200" kern="1200">
          <a:solidFill>
            <a:schemeClr val="tx1"/>
          </a:solidFill>
          <a:latin typeface="+mn-lt"/>
          <a:ea typeface="+mn-ea"/>
          <a:cs typeface="+mn-cs"/>
        </a:defRPr>
      </a:lvl2pPr>
      <a:lvl3pPr marL="2617805" algn="l" defTabSz="2617805" rtl="0" eaLnBrk="1" latinLnBrk="0" hangingPunct="1">
        <a:defRPr kumimoji="1" sz="5200" kern="1200">
          <a:solidFill>
            <a:schemeClr val="tx1"/>
          </a:solidFill>
          <a:latin typeface="+mn-lt"/>
          <a:ea typeface="+mn-ea"/>
          <a:cs typeface="+mn-cs"/>
        </a:defRPr>
      </a:lvl3pPr>
      <a:lvl4pPr marL="3926709" algn="l" defTabSz="2617805" rtl="0" eaLnBrk="1" latinLnBrk="0" hangingPunct="1">
        <a:defRPr kumimoji="1" sz="5200" kern="1200">
          <a:solidFill>
            <a:schemeClr val="tx1"/>
          </a:solidFill>
          <a:latin typeface="+mn-lt"/>
          <a:ea typeface="+mn-ea"/>
          <a:cs typeface="+mn-cs"/>
        </a:defRPr>
      </a:lvl4pPr>
      <a:lvl5pPr marL="5235617" algn="l" defTabSz="2617805" rtl="0" eaLnBrk="1" latinLnBrk="0" hangingPunct="1">
        <a:defRPr kumimoji="1" sz="5200" kern="1200">
          <a:solidFill>
            <a:schemeClr val="tx1"/>
          </a:solidFill>
          <a:latin typeface="+mn-lt"/>
          <a:ea typeface="+mn-ea"/>
          <a:cs typeface="+mn-cs"/>
        </a:defRPr>
      </a:lvl5pPr>
      <a:lvl6pPr marL="6544521" algn="l" defTabSz="2617805" rtl="0" eaLnBrk="1" latinLnBrk="0" hangingPunct="1">
        <a:defRPr kumimoji="1" sz="5200" kern="1200">
          <a:solidFill>
            <a:schemeClr val="tx1"/>
          </a:solidFill>
          <a:latin typeface="+mn-lt"/>
          <a:ea typeface="+mn-ea"/>
          <a:cs typeface="+mn-cs"/>
        </a:defRPr>
      </a:lvl6pPr>
      <a:lvl7pPr marL="7853422" algn="l" defTabSz="2617805" rtl="0" eaLnBrk="1" latinLnBrk="0" hangingPunct="1">
        <a:defRPr kumimoji="1" sz="5200" kern="1200">
          <a:solidFill>
            <a:schemeClr val="tx1"/>
          </a:solidFill>
          <a:latin typeface="+mn-lt"/>
          <a:ea typeface="+mn-ea"/>
          <a:cs typeface="+mn-cs"/>
        </a:defRPr>
      </a:lvl7pPr>
      <a:lvl8pPr marL="9162326" algn="l" defTabSz="2617805" rtl="0" eaLnBrk="1" latinLnBrk="0" hangingPunct="1">
        <a:defRPr kumimoji="1" sz="5200" kern="1200">
          <a:solidFill>
            <a:schemeClr val="tx1"/>
          </a:solidFill>
          <a:latin typeface="+mn-lt"/>
          <a:ea typeface="+mn-ea"/>
          <a:cs typeface="+mn-cs"/>
        </a:defRPr>
      </a:lvl8pPr>
      <a:lvl9pPr marL="10471231" algn="l" defTabSz="2617805" rtl="0" eaLnBrk="1" latinLnBrk="0" hangingPunct="1">
        <a:defRPr kumimoji="1"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g"/><Relationship Id="rId3" Type="http://schemas.openxmlformats.org/officeDocument/2006/relationships/hyperlink" Target="http://atlas.kek.jp/sub/poster/LHCPhysics-poster/BEH-v5JA0.pdf(pptx)" TargetMode="External"/><Relationship Id="rId7" Type="http://schemas.openxmlformats.org/officeDocument/2006/relationships/image" Target="../media/image4.jpg"/><Relationship Id="rId12" Type="http://schemas.openxmlformats.org/officeDocument/2006/relationships/image" Target="../media/image9.png"/><Relationship Id="rId17" Type="http://schemas.openxmlformats.org/officeDocument/2006/relationships/image" Target="../media/image14.jp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jpg"/><Relationship Id="rId15" Type="http://schemas.openxmlformats.org/officeDocument/2006/relationships/image" Target="../media/image12.png"/><Relationship Id="rId10" Type="http://schemas.openxmlformats.org/officeDocument/2006/relationships/image" Target="../media/image7.jpg"/><Relationship Id="rId4" Type="http://schemas.openxmlformats.org/officeDocument/2006/relationships/image" Target="../media/image1.jpg"/><Relationship Id="rId9" Type="http://schemas.openxmlformats.org/officeDocument/2006/relationships/image" Target="../media/image6.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bwMode="auto">
          <a:xfrm>
            <a:off x="15778910" y="27663195"/>
            <a:ext cx="14333751" cy="15059796"/>
          </a:xfrm>
          <a:prstGeom prst="rect">
            <a:avLst/>
          </a:prstGeom>
          <a:solidFill>
            <a:srgbClr val="F0F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Times" pitchFamily="18" charset="0"/>
              <a:ea typeface="Osaka" pitchFamily="1" charset="-128"/>
            </a:endParaRPr>
          </a:p>
        </p:txBody>
      </p:sp>
      <p:sp>
        <p:nvSpPr>
          <p:cNvPr id="66" name="角丸四角形 65"/>
          <p:cNvSpPr/>
          <p:nvPr/>
        </p:nvSpPr>
        <p:spPr bwMode="auto">
          <a:xfrm>
            <a:off x="7154752" y="6721699"/>
            <a:ext cx="10721539" cy="2183735"/>
          </a:xfrm>
          <a:prstGeom prst="roundRect">
            <a:avLst/>
          </a:prstGeom>
          <a:solidFill>
            <a:srgbClr val="F7FEB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67" name="角丸四角形 66"/>
          <p:cNvSpPr/>
          <p:nvPr/>
        </p:nvSpPr>
        <p:spPr bwMode="auto">
          <a:xfrm>
            <a:off x="362344" y="6656263"/>
            <a:ext cx="8106644" cy="4842991"/>
          </a:xfrm>
          <a:prstGeom prst="roundRect">
            <a:avLst/>
          </a:prstGeom>
          <a:solidFill>
            <a:srgbClr val="F7FEB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7" name="角丸四角形 6"/>
          <p:cNvSpPr/>
          <p:nvPr/>
        </p:nvSpPr>
        <p:spPr bwMode="auto">
          <a:xfrm>
            <a:off x="6715052" y="8394246"/>
            <a:ext cx="22844270" cy="1948348"/>
          </a:xfrm>
          <a:prstGeom prst="roundRect">
            <a:avLst/>
          </a:prstGeom>
          <a:solidFill>
            <a:srgbClr val="F7FEB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10" name="正方形/長方形 9"/>
          <p:cNvSpPr/>
          <p:nvPr/>
        </p:nvSpPr>
        <p:spPr bwMode="auto">
          <a:xfrm>
            <a:off x="229297" y="28452506"/>
            <a:ext cx="17075822" cy="14270484"/>
          </a:xfrm>
          <a:prstGeom prst="rect">
            <a:avLst/>
          </a:prstGeom>
          <a:solidFill>
            <a:srgbClr val="F0F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12" name="角丸四角形 11"/>
          <p:cNvSpPr/>
          <p:nvPr/>
        </p:nvSpPr>
        <p:spPr bwMode="auto">
          <a:xfrm>
            <a:off x="7311192" y="34583289"/>
            <a:ext cx="8993878" cy="7613318"/>
          </a:xfrm>
          <a:prstGeom prst="roundRect">
            <a:avLst/>
          </a:prstGeom>
          <a:solidFill>
            <a:srgbClr val="FFFFFF"/>
          </a:solidFill>
          <a:ln w="9525" cap="flat" cmpd="sng" algn="ctr">
            <a:solidFill>
              <a:schemeClr val="tx1"/>
            </a:solidFill>
            <a:prstDash val="solid"/>
            <a:round/>
            <a:headEnd type="none" w="med" len="med"/>
            <a:tailEnd type="none" w="med" len="med"/>
          </a:ln>
          <a:effectLst>
            <a:outerShdw blurRad="50800" dist="152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84" name="角丸四角形 83"/>
          <p:cNvSpPr/>
          <p:nvPr/>
        </p:nvSpPr>
        <p:spPr bwMode="auto">
          <a:xfrm>
            <a:off x="15031007" y="21347668"/>
            <a:ext cx="14941064" cy="6152865"/>
          </a:xfrm>
          <a:prstGeom prst="roundRect">
            <a:avLst/>
          </a:prstGeom>
          <a:solidFill>
            <a:srgbClr val="CDFFC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55" name="角丸四角形 54"/>
          <p:cNvSpPr/>
          <p:nvPr/>
        </p:nvSpPr>
        <p:spPr bwMode="auto">
          <a:xfrm>
            <a:off x="256957" y="21290938"/>
            <a:ext cx="14666037" cy="6933097"/>
          </a:xfrm>
          <a:prstGeom prst="roundRect">
            <a:avLst/>
          </a:prstGeom>
          <a:solidFill>
            <a:srgbClr val="FFFA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4" name="角丸四角形 3"/>
          <p:cNvSpPr/>
          <p:nvPr/>
        </p:nvSpPr>
        <p:spPr bwMode="auto">
          <a:xfrm>
            <a:off x="436856" y="16717275"/>
            <a:ext cx="29535214" cy="4434859"/>
          </a:xfrm>
          <a:prstGeom prst="roundRect">
            <a:avLst/>
          </a:prstGeom>
          <a:solidFill>
            <a:srgbClr val="C3FFF4">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2051" name="Rectangle 2"/>
          <p:cNvSpPr>
            <a:spLocks noGrp="1" noChangeArrowheads="1"/>
          </p:cNvSpPr>
          <p:nvPr>
            <p:ph type="ctrTitle"/>
          </p:nvPr>
        </p:nvSpPr>
        <p:spPr>
          <a:xfrm>
            <a:off x="635344" y="1262851"/>
            <a:ext cx="29280090" cy="1779371"/>
          </a:xfrm>
          <a:solidFill>
            <a:srgbClr val="3366FF"/>
          </a:solidFill>
        </p:spPr>
        <p:txBody>
          <a:bodyPr/>
          <a:lstStyle/>
          <a:p>
            <a:pPr eaLnBrk="1" fontAlgn="ctr" hangingPunct="1"/>
            <a:r>
              <a:rPr lang="en-US" altLang="ja-JP" sz="9600" dirty="0" smtClean="0">
                <a:solidFill>
                  <a:srgbClr val="FFFF00"/>
                </a:solidFill>
              </a:rPr>
              <a:t>BEH </a:t>
            </a:r>
            <a:r>
              <a:rPr lang="ja-JP" altLang="en-US" sz="9600" dirty="0" smtClean="0">
                <a:solidFill>
                  <a:srgbClr val="FFFF00"/>
                </a:solidFill>
              </a:rPr>
              <a:t>メカニズムと</a:t>
            </a:r>
            <a:r>
              <a:rPr lang="ja-JP" altLang="en-US" sz="9600" dirty="0">
                <a:solidFill>
                  <a:srgbClr val="FFFF00"/>
                </a:solidFill>
              </a:rPr>
              <a:t>ヒッグス</a:t>
            </a:r>
            <a:r>
              <a:rPr lang="ja-JP" altLang="en-US" sz="9600" dirty="0" smtClean="0">
                <a:solidFill>
                  <a:srgbClr val="FFFF00"/>
                </a:solidFill>
              </a:rPr>
              <a:t>粒子</a:t>
            </a:r>
            <a:endParaRPr lang="ja-JP" altLang="en-US" sz="9200" b="1" dirty="0" smtClean="0">
              <a:solidFill>
                <a:srgbClr val="FFFF00"/>
              </a:solidFill>
              <a:latin typeface="ＭＳ Ｐゴシック" panose="020B0600070205080204" pitchFamily="50" charset="-128"/>
              <a:ea typeface="ＭＳ Ｐゴシック" panose="020B0600070205080204" pitchFamily="50" charset="-128"/>
            </a:endParaRPr>
          </a:p>
        </p:txBody>
      </p:sp>
      <p:sp>
        <p:nvSpPr>
          <p:cNvPr id="2052" name="Text Box 332"/>
          <p:cNvSpPr txBox="1">
            <a:spLocks noChangeArrowheads="1"/>
          </p:cNvSpPr>
          <p:nvPr/>
        </p:nvSpPr>
        <p:spPr bwMode="auto">
          <a:xfrm>
            <a:off x="12979747" y="377926"/>
            <a:ext cx="17300229" cy="809446"/>
          </a:xfrm>
          <a:prstGeom prst="rect">
            <a:avLst/>
          </a:prstGeom>
          <a:solidFill>
            <a:schemeClr val="bg1"/>
          </a:solidFill>
          <a:ln w="9525">
            <a:noFill/>
            <a:miter lim="800000"/>
            <a:headEnd/>
            <a:tailEnd/>
          </a:ln>
        </p:spPr>
        <p:txBody>
          <a:bodyPr wrap="square" lIns="298692" tIns="149349" rIns="298692" bIns="149349">
            <a:spAutoFit/>
          </a:bodyPr>
          <a:lstStyle/>
          <a:p>
            <a:pPr defTabSz="4181222"/>
            <a:r>
              <a:rPr lang="en-US" altLang="ja-JP" sz="3300" b="1" dirty="0" smtClean="0">
                <a:solidFill>
                  <a:schemeClr val="accent2"/>
                </a:solidFill>
                <a:latin typeface="ＭＳ Ｐゴシック" panose="020B0600070205080204" pitchFamily="50" charset="-128"/>
                <a:ea typeface="ＭＳ Ｐゴシック" panose="020B0600070205080204" pitchFamily="50" charset="-128"/>
                <a:hlinkClick r:id="rId3"/>
              </a:rPr>
              <a:t>http</a:t>
            </a:r>
            <a:r>
              <a:rPr lang="en-US" altLang="ja-JP" sz="3300" b="1" dirty="0">
                <a:solidFill>
                  <a:schemeClr val="accent2"/>
                </a:solidFill>
                <a:latin typeface="ＭＳ Ｐゴシック" panose="020B0600070205080204" pitchFamily="50" charset="-128"/>
                <a:ea typeface="ＭＳ Ｐゴシック" panose="020B0600070205080204" pitchFamily="50" charset="-128"/>
                <a:hlinkClick r:id="rId3"/>
              </a:rPr>
              <a:t>://</a:t>
            </a:r>
            <a:r>
              <a:rPr lang="en-US" altLang="ja-JP" sz="3300" b="1" dirty="0" smtClean="0">
                <a:solidFill>
                  <a:schemeClr val="accent2"/>
                </a:solidFill>
                <a:latin typeface="ＭＳ Ｐゴシック" panose="020B0600070205080204" pitchFamily="50" charset="-128"/>
                <a:ea typeface="ＭＳ Ｐゴシック" panose="020B0600070205080204" pitchFamily="50" charset="-128"/>
                <a:hlinkClick r:id="rId3"/>
              </a:rPr>
              <a:t>atlas.kek.jp/sub/poster/LHCPhysics-poster/BEH-v5JA0.pdf(pptx)</a:t>
            </a:r>
            <a:r>
              <a:rPr lang="en-US" altLang="ja-JP" sz="3300" b="1" dirty="0" smtClean="0">
                <a:solidFill>
                  <a:schemeClr val="accent2"/>
                </a:solidFill>
                <a:latin typeface="ＭＳ Ｐゴシック" panose="020B0600070205080204" pitchFamily="50" charset="-128"/>
                <a:ea typeface="ＭＳ Ｐゴシック" panose="020B0600070205080204" pitchFamily="50" charset="-128"/>
              </a:rPr>
              <a:t>  </a:t>
            </a:r>
            <a:r>
              <a:rPr lang="en-US" altLang="ja-JP" sz="3300" b="1" dirty="0" smtClean="0">
                <a:latin typeface="ＭＳ Ｐゴシック" panose="020B0600070205080204" pitchFamily="50" charset="-128"/>
                <a:ea typeface="ＭＳ Ｐゴシック" panose="020B0600070205080204" pitchFamily="50" charset="-128"/>
              </a:rPr>
              <a:t>2015.9.10 T. Kondo</a:t>
            </a:r>
            <a:endParaRPr lang="en-US" altLang="ja-JP" sz="3300" b="1" dirty="0">
              <a:latin typeface="ＭＳ Ｐゴシック" panose="020B0600070205080204" pitchFamily="50" charset="-128"/>
              <a:ea typeface="ＭＳ Ｐゴシック" panose="020B0600070205080204" pitchFamily="50" charset="-128"/>
            </a:endParaRPr>
          </a:p>
        </p:txBody>
      </p:sp>
      <p:sp>
        <p:nvSpPr>
          <p:cNvPr id="2149" name="Rectangle 101"/>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151" name="Rectangle 103"/>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153" name="Rectangle 105"/>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155" name="Rectangle 107"/>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0373690" y="10663554"/>
            <a:ext cx="5195653" cy="1015663"/>
          </a:xfrm>
          <a:prstGeom prst="rect">
            <a:avLst/>
          </a:prstGeom>
          <a:noFill/>
        </p:spPr>
        <p:txBody>
          <a:bodyPr wrap="none" rtlCol="0">
            <a:spAutoFit/>
          </a:bodyPr>
          <a:lstStyle/>
          <a:p>
            <a:r>
              <a:rPr lang="en-US" altLang="ja-JP" sz="6000" b="1" dirty="0" smtClean="0">
                <a:latin typeface="ＭＳ Ｐゴシック" panose="020B0600070205080204" pitchFamily="50" charset="-128"/>
                <a:ea typeface="ＭＳ Ｐゴシック" panose="020B0600070205080204" pitchFamily="50" charset="-128"/>
              </a:rPr>
              <a:t>[2] </a:t>
            </a:r>
            <a:r>
              <a:rPr lang="ja-JP" altLang="en-US" sz="6000" b="1" dirty="0" smtClean="0">
                <a:latin typeface="ＭＳ Ｐゴシック" panose="020B0600070205080204" pitchFamily="50" charset="-128"/>
                <a:ea typeface="ＭＳ Ｐゴシック" panose="020B0600070205080204" pitchFamily="50" charset="-128"/>
              </a:rPr>
              <a:t>質量の問題</a:t>
            </a:r>
            <a:endParaRPr kumimoji="1" lang="ja-JP" altLang="en-US" sz="6000" b="1"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339537" y="3223223"/>
            <a:ext cx="8392041" cy="1015663"/>
          </a:xfrm>
          <a:prstGeom prst="rect">
            <a:avLst/>
          </a:prstGeom>
          <a:noFill/>
        </p:spPr>
        <p:txBody>
          <a:bodyPr wrap="none" rtlCol="0">
            <a:spAutoFit/>
          </a:bodyPr>
          <a:lstStyle/>
          <a:p>
            <a:r>
              <a:rPr kumimoji="1" lang="en-US" altLang="ja-JP" sz="6000" b="1" dirty="0" smtClean="0">
                <a:latin typeface="ＭＳ Ｐゴシック" panose="020B0600070205080204" pitchFamily="50" charset="-128"/>
                <a:ea typeface="ＭＳ Ｐゴシック" panose="020B0600070205080204" pitchFamily="50" charset="-128"/>
              </a:rPr>
              <a:t>2013</a:t>
            </a:r>
            <a:r>
              <a:rPr kumimoji="1" lang="ja-JP" altLang="en-US" sz="6000" b="1" dirty="0" smtClean="0">
                <a:latin typeface="ＭＳ Ｐゴシック" panose="020B0600070205080204" pitchFamily="50" charset="-128"/>
                <a:ea typeface="ＭＳ Ｐゴシック" panose="020B0600070205080204" pitchFamily="50" charset="-128"/>
              </a:rPr>
              <a:t>年ノーベル物理学賞</a:t>
            </a:r>
            <a:endParaRPr kumimoji="1" lang="ja-JP" altLang="en-US" sz="6000" b="1" dirty="0">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5146" y="32828922"/>
            <a:ext cx="12821025" cy="9444197"/>
          </a:xfrm>
          <a:prstGeom prst="rect">
            <a:avLst/>
          </a:prstGeom>
          <a:ln w="22225">
            <a:solidFill>
              <a:srgbClr val="7030A0"/>
            </a:solidFill>
          </a:ln>
          <a:effectLst>
            <a:outerShdw blurRad="50800" dist="215900" dir="2700000" algn="tl" rotWithShape="0">
              <a:schemeClr val="tx2">
                <a:alpha val="40000"/>
              </a:schemeClr>
            </a:outerShdw>
          </a:effec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7014" y="34992712"/>
            <a:ext cx="7607133" cy="5702752"/>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7054" y="3396641"/>
            <a:ext cx="4739495" cy="3554621"/>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1793" y="3396641"/>
            <a:ext cx="4729756" cy="3553402"/>
          </a:xfrm>
          <a:prstGeom prst="rect">
            <a:avLst/>
          </a:prstGeom>
        </p:spPr>
      </p:pic>
      <p:sp>
        <p:nvSpPr>
          <p:cNvPr id="16" name="テキスト ボックス 15"/>
          <p:cNvSpPr txBox="1"/>
          <p:nvPr/>
        </p:nvSpPr>
        <p:spPr>
          <a:xfrm>
            <a:off x="774208" y="4379151"/>
            <a:ext cx="18916476" cy="2123658"/>
          </a:xfrm>
          <a:prstGeom prst="rect">
            <a:avLst/>
          </a:prstGeom>
          <a:noFill/>
        </p:spPr>
        <p:txBody>
          <a:bodyPr wrap="square" rtlCol="0">
            <a:spAutoFit/>
          </a:bodyPr>
          <a:lstStyle/>
          <a:p>
            <a:r>
              <a:rPr lang="ja-JP" altLang="en-US" sz="4400" dirty="0" smtClean="0">
                <a:latin typeface="ＭＳ Ｐゴシック" panose="020B0600070205080204" pitchFamily="50" charset="-128"/>
                <a:ea typeface="ＭＳ Ｐゴシック" panose="020B0600070205080204" pitchFamily="50" charset="-128"/>
              </a:rPr>
              <a:t>授賞理由は「</a:t>
            </a:r>
            <a:r>
              <a:rPr lang="ja-JP" altLang="en-US" sz="4400" b="1" dirty="0" smtClean="0">
                <a:solidFill>
                  <a:srgbClr val="FF0000"/>
                </a:solidFill>
                <a:latin typeface="ＭＳ Ｐゴシック" panose="020B0600070205080204" pitchFamily="50" charset="-128"/>
                <a:ea typeface="ＭＳ Ｐゴシック" panose="020B0600070205080204" pitchFamily="50" charset="-128"/>
              </a:rPr>
              <a:t>質量の起源の解明に貢献したメカニズムの理論を発見した</a:t>
            </a:r>
            <a:r>
              <a:rPr lang="ja-JP" altLang="en-US" sz="4400" dirty="0" smtClean="0">
                <a:latin typeface="ＭＳ Ｐゴシック" panose="020B0600070205080204" pitchFamily="50" charset="-128"/>
                <a:ea typeface="ＭＳ Ｐゴシック" panose="020B0600070205080204" pitchFamily="50" charset="-128"/>
              </a:rPr>
              <a:t>」功績である。このメカニズムは</a:t>
            </a:r>
            <a:r>
              <a:rPr lang="en-US" altLang="ja-JP" sz="4400" dirty="0" smtClean="0">
                <a:latin typeface="ＭＳ Ｐゴシック" panose="020B0600070205080204" pitchFamily="50" charset="-128"/>
                <a:ea typeface="ＭＳ Ｐゴシック" panose="020B0600070205080204" pitchFamily="50" charset="-128"/>
              </a:rPr>
              <a:t>1964</a:t>
            </a:r>
            <a:r>
              <a:rPr lang="ja-JP" altLang="en-US" sz="4400" dirty="0" smtClean="0">
                <a:latin typeface="ＭＳ Ｐゴシック" panose="020B0600070205080204" pitchFamily="50" charset="-128"/>
                <a:ea typeface="ＭＳ Ｐゴシック" panose="020B0600070205080204" pitchFamily="50" charset="-128"/>
              </a:rPr>
              <a:t>年に最初に発見した３名（</a:t>
            </a:r>
            <a:r>
              <a:rPr lang="en-US" altLang="ja-JP" sz="4400" dirty="0">
                <a:latin typeface="ＭＳ Ｐゴシック" panose="020B0600070205080204" pitchFamily="50" charset="-128"/>
                <a:ea typeface="ＭＳ Ｐゴシック" panose="020B0600070205080204" pitchFamily="50" charset="-128"/>
              </a:rPr>
              <a:t> R. </a:t>
            </a:r>
            <a:r>
              <a:rPr lang="en-US" altLang="ja-JP" sz="4400" dirty="0" err="1">
                <a:latin typeface="ＭＳ Ｐゴシック" panose="020B0600070205080204" pitchFamily="50" charset="-128"/>
                <a:ea typeface="ＭＳ Ｐゴシック" panose="020B0600070205080204" pitchFamily="50" charset="-128"/>
              </a:rPr>
              <a:t>Brout</a:t>
            </a:r>
            <a:r>
              <a:rPr lang="en-US" altLang="ja-JP" sz="4400" dirty="0">
                <a:latin typeface="ＭＳ Ｐゴシック" panose="020B0600070205080204" pitchFamily="50" charset="-128"/>
                <a:ea typeface="ＭＳ Ｐゴシック" panose="020B0600070205080204" pitchFamily="50" charset="-128"/>
              </a:rPr>
              <a:t>, F. </a:t>
            </a:r>
            <a:r>
              <a:rPr lang="en-US" altLang="ja-JP" sz="4400" dirty="0" err="1">
                <a:latin typeface="ＭＳ Ｐゴシック" panose="020B0600070205080204" pitchFamily="50" charset="-128"/>
                <a:ea typeface="ＭＳ Ｐゴシック" panose="020B0600070205080204" pitchFamily="50" charset="-128"/>
              </a:rPr>
              <a:t>Englert</a:t>
            </a:r>
            <a:r>
              <a:rPr lang="en-US" altLang="ja-JP" sz="4400" dirty="0">
                <a:latin typeface="ＭＳ Ｐゴシック" panose="020B0600070205080204" pitchFamily="50" charset="-128"/>
                <a:ea typeface="ＭＳ Ｐゴシック" panose="020B0600070205080204" pitchFamily="50" charset="-128"/>
              </a:rPr>
              <a:t>, P.W. </a:t>
            </a:r>
            <a:r>
              <a:rPr lang="en-US" altLang="ja-JP" sz="4400" dirty="0" smtClean="0">
                <a:latin typeface="ＭＳ Ｐゴシック" panose="020B0600070205080204" pitchFamily="50" charset="-128"/>
                <a:ea typeface="ＭＳ Ｐゴシック" panose="020B0600070205080204" pitchFamily="50" charset="-128"/>
              </a:rPr>
              <a:t>Higgs</a:t>
            </a:r>
            <a:r>
              <a:rPr lang="ja-JP" altLang="en-US" sz="4400" dirty="0" smtClean="0">
                <a:latin typeface="ＭＳ Ｐゴシック" panose="020B0600070205080204" pitchFamily="50" charset="-128"/>
                <a:ea typeface="ＭＳ Ｐゴシック" panose="020B0600070205080204" pitchFamily="50" charset="-128"/>
              </a:rPr>
              <a:t>）の頭文字をとって</a:t>
            </a:r>
            <a:r>
              <a:rPr lang="en-US" altLang="ja-JP" sz="4400" b="1" u="sng" dirty="0" smtClean="0">
                <a:solidFill>
                  <a:schemeClr val="accent2"/>
                </a:solidFill>
                <a:latin typeface="ＭＳ Ｐゴシック" panose="020B0600070205080204" pitchFamily="50" charset="-128"/>
                <a:ea typeface="ＭＳ Ｐゴシック" panose="020B0600070205080204" pitchFamily="50" charset="-128"/>
              </a:rPr>
              <a:t>BEH</a:t>
            </a:r>
            <a:r>
              <a:rPr lang="ja-JP" altLang="en-US" sz="4400" b="1" u="sng" dirty="0" smtClean="0">
                <a:solidFill>
                  <a:schemeClr val="accent2"/>
                </a:solidFill>
                <a:latin typeface="ＭＳ Ｐゴシック" panose="020B0600070205080204" pitchFamily="50" charset="-128"/>
                <a:ea typeface="ＭＳ Ｐゴシック" panose="020B0600070205080204" pitchFamily="50" charset="-128"/>
              </a:rPr>
              <a:t>メカニズム</a:t>
            </a:r>
            <a:r>
              <a:rPr lang="ja-JP" altLang="en-US" sz="4400" dirty="0" smtClean="0">
                <a:latin typeface="ＭＳ Ｐゴシック" panose="020B0600070205080204" pitchFamily="50" charset="-128"/>
                <a:ea typeface="ＭＳ Ｐゴシック" panose="020B0600070205080204" pitchFamily="50" charset="-128"/>
              </a:rPr>
              <a:t>と呼ばれる。</a:t>
            </a:r>
            <a:endParaRPr kumimoji="1" lang="ja-JP" altLang="en-US" sz="4400" b="1"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0886740" y="7163211"/>
            <a:ext cx="9339805" cy="1077218"/>
          </a:xfrm>
          <a:prstGeom prst="rect">
            <a:avLst/>
          </a:prstGeom>
          <a:noFill/>
        </p:spPr>
        <p:txBody>
          <a:bodyPr wrap="square" rtlCol="0">
            <a:spAutoFit/>
          </a:bodyPr>
          <a:lstStyle/>
          <a:p>
            <a:pPr algn="ctr"/>
            <a:r>
              <a:rPr lang="en-US" altLang="ja-JP" sz="3200" b="1" dirty="0" smtClean="0">
                <a:latin typeface="ＭＳ Ｐゴシック" panose="020B0600070205080204" pitchFamily="50" charset="-128"/>
                <a:ea typeface="ＭＳ Ｐゴシック" panose="020B0600070205080204" pitchFamily="50" charset="-128"/>
              </a:rPr>
              <a:t>2013</a:t>
            </a:r>
            <a:r>
              <a:rPr lang="ja-JP" altLang="en-US" sz="3200" b="1" dirty="0">
                <a:latin typeface="ＭＳ Ｐゴシック" panose="020B0600070205080204" pitchFamily="50" charset="-128"/>
                <a:ea typeface="ＭＳ Ｐゴシック" panose="020B0600070205080204" pitchFamily="50" charset="-128"/>
              </a:rPr>
              <a:t>年</a:t>
            </a:r>
            <a:r>
              <a:rPr lang="ja-JP" altLang="en-US" sz="3200" b="1" dirty="0" smtClean="0">
                <a:latin typeface="ＭＳ Ｐゴシック" panose="020B0600070205080204" pitchFamily="50" charset="-128"/>
                <a:ea typeface="ＭＳ Ｐゴシック" panose="020B0600070205080204" pitchFamily="50" charset="-128"/>
              </a:rPr>
              <a:t>のノーベル物理学賞受賞式で講演する</a:t>
            </a:r>
            <a:endParaRPr lang="en-US" altLang="ja-JP" sz="3200" b="1" dirty="0">
              <a:latin typeface="ＭＳ Ｐゴシック" panose="020B0600070205080204" pitchFamily="50" charset="-128"/>
              <a:ea typeface="ＭＳ Ｐゴシック" panose="020B0600070205080204" pitchFamily="50" charset="-128"/>
            </a:endParaRPr>
          </a:p>
          <a:p>
            <a:pPr algn="ctr"/>
            <a:r>
              <a:rPr lang="ja-JP" altLang="en-US" sz="3200" b="1" dirty="0" smtClean="0">
                <a:latin typeface="ＭＳ Ｐゴシック" panose="020B0600070205080204" pitchFamily="50" charset="-128"/>
                <a:ea typeface="ＭＳ Ｐゴシック" panose="020B0600070205080204" pitchFamily="50" charset="-128"/>
              </a:rPr>
              <a:t>フランソワ</a:t>
            </a:r>
            <a:r>
              <a:rPr lang="ja-JP" altLang="en-US" sz="3200" b="1" dirty="0">
                <a:latin typeface="ＭＳ Ｐゴシック" panose="020B0600070205080204" pitchFamily="50" charset="-128"/>
                <a:ea typeface="ＭＳ Ｐゴシック" panose="020B0600070205080204" pitchFamily="50" charset="-128"/>
              </a:rPr>
              <a:t>・</a:t>
            </a:r>
            <a:r>
              <a:rPr lang="ja-JP" altLang="en-US" sz="3200" b="1" dirty="0" smtClean="0">
                <a:latin typeface="ＭＳ Ｐゴシック" panose="020B0600070205080204" pitchFamily="50" charset="-128"/>
                <a:ea typeface="ＭＳ Ｐゴシック" panose="020B0600070205080204" pitchFamily="50" charset="-128"/>
              </a:rPr>
              <a:t>アングレールとピーター</a:t>
            </a:r>
            <a:r>
              <a:rPr lang="ja-JP" altLang="en-US" sz="3200" b="1" dirty="0">
                <a:latin typeface="ＭＳ Ｐゴシック" panose="020B0600070205080204" pitchFamily="50" charset="-128"/>
                <a:ea typeface="ＭＳ Ｐゴシック" panose="020B0600070205080204" pitchFamily="50" charset="-128"/>
              </a:rPr>
              <a:t>・</a:t>
            </a:r>
            <a:r>
              <a:rPr lang="ja-JP" altLang="en-US" sz="3200" b="1" dirty="0" smtClean="0">
                <a:latin typeface="ＭＳ Ｐゴシック" panose="020B0600070205080204" pitchFamily="50" charset="-128"/>
                <a:ea typeface="ＭＳ Ｐゴシック" panose="020B0600070205080204" pitchFamily="50" charset="-128"/>
              </a:rPr>
              <a:t>ヒッグス（右）</a:t>
            </a:r>
            <a:endParaRPr kumimoji="1" lang="ja-JP" altLang="en-US" sz="3200" b="1"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679993" y="16841828"/>
            <a:ext cx="9829275" cy="1015663"/>
          </a:xfrm>
          <a:prstGeom prst="rect">
            <a:avLst/>
          </a:prstGeom>
          <a:noFill/>
        </p:spPr>
        <p:txBody>
          <a:bodyPr wrap="square" rtlCol="0">
            <a:spAutoFit/>
          </a:bodyPr>
          <a:lstStyle/>
          <a:p>
            <a:r>
              <a:rPr lang="en-US" altLang="ja-JP" sz="6000" b="1" dirty="0" smtClean="0">
                <a:latin typeface="ＭＳ Ｐゴシック" panose="020B0600070205080204" pitchFamily="50" charset="-128"/>
                <a:ea typeface="ＭＳ Ｐゴシック" panose="020B0600070205080204" pitchFamily="50" charset="-128"/>
              </a:rPr>
              <a:t>[3] </a:t>
            </a:r>
            <a:r>
              <a:rPr lang="ja-JP" altLang="en-US" sz="6000" b="1" dirty="0" smtClean="0">
                <a:latin typeface="ＭＳ Ｐゴシック" panose="020B0600070205080204" pitchFamily="50" charset="-128"/>
                <a:ea typeface="ＭＳ Ｐゴシック" panose="020B0600070205080204" pitchFamily="50" charset="-128"/>
              </a:rPr>
              <a:t>自発的対称性の破れ：</a:t>
            </a:r>
            <a:endParaRPr kumimoji="1" lang="ja-JP" altLang="en-US" sz="6000" b="1"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10415" y="11683265"/>
            <a:ext cx="21830372" cy="4770537"/>
          </a:xfrm>
          <a:prstGeom prst="rect">
            <a:avLst/>
          </a:prstGeom>
          <a:noFill/>
        </p:spPr>
        <p:txBody>
          <a:bodyPr wrap="square" rtlCol="0">
            <a:spAutoFit/>
          </a:bodyPr>
          <a:lstStyle/>
          <a:p>
            <a:r>
              <a:rPr lang="ja-JP" altLang="en-US" sz="5400" b="1" dirty="0" smtClean="0">
                <a:latin typeface="ＭＳ Ｐゴシック" panose="020B0600070205080204" pitchFamily="50" charset="-128"/>
                <a:ea typeface="ＭＳ Ｐゴシック" panose="020B0600070205080204" pitchFamily="50" charset="-128"/>
              </a:rPr>
              <a:t>その１　</a:t>
            </a:r>
            <a:r>
              <a:rPr lang="ja-JP" altLang="en-US" sz="4400" dirty="0" smtClean="0">
                <a:latin typeface="ＭＳ Ｐゴシック" panose="020B0600070205080204" pitchFamily="50" charset="-128"/>
                <a:ea typeface="ＭＳ Ｐゴシック" panose="020B0600070205080204" pitchFamily="50" charset="-128"/>
              </a:rPr>
              <a:t>ベータ崩壊などを起こす</a:t>
            </a:r>
            <a:r>
              <a:rPr lang="ja-JP" altLang="en-US" sz="4400" b="1" u="sng" dirty="0" smtClean="0">
                <a:latin typeface="ＭＳ Ｐゴシック" panose="020B0600070205080204" pitchFamily="50" charset="-128"/>
                <a:ea typeface="ＭＳ Ｐゴシック" panose="020B0600070205080204" pitchFamily="50" charset="-128"/>
              </a:rPr>
              <a:t>弱い力</a:t>
            </a:r>
            <a:r>
              <a:rPr lang="ja-JP" altLang="en-US" sz="4400" dirty="0" smtClean="0">
                <a:latin typeface="ＭＳ Ｐゴシック" panose="020B0600070205080204" pitchFamily="50" charset="-128"/>
                <a:ea typeface="ＭＳ Ｐゴシック" panose="020B0600070205080204" pitchFamily="50" charset="-128"/>
              </a:rPr>
              <a:t>も</a:t>
            </a:r>
            <a:r>
              <a:rPr lang="ja-JP" altLang="en-US" sz="4400" b="1" dirty="0" smtClean="0">
                <a:solidFill>
                  <a:schemeClr val="accent2"/>
                </a:solidFill>
                <a:latin typeface="ＭＳ Ｐゴシック" panose="020B0600070205080204" pitchFamily="50" charset="-128"/>
                <a:ea typeface="ＭＳ Ｐゴシック" panose="020B0600070205080204" pitchFamily="50" charset="-128"/>
              </a:rPr>
              <a:t>局所ゲージ対称性</a:t>
            </a:r>
            <a:r>
              <a:rPr lang="ja-JP" altLang="en-US" sz="4400" dirty="0" smtClean="0">
                <a:latin typeface="ＭＳ Ｐゴシック" panose="020B0600070205080204" pitchFamily="50" charset="-128"/>
                <a:ea typeface="ＭＳ Ｐゴシック" panose="020B0600070205080204" pitchFamily="50" charset="-128"/>
              </a:rPr>
              <a:t>に従う。</a:t>
            </a:r>
            <a:r>
              <a:rPr lang="ja-JP" altLang="en-US" sz="4400" b="1" dirty="0" smtClean="0">
                <a:solidFill>
                  <a:schemeClr val="accent2"/>
                </a:solidFill>
                <a:latin typeface="ＭＳ Ｐゴシック" panose="020B0600070205080204" pitchFamily="50" charset="-128"/>
                <a:ea typeface="ＭＳ Ｐゴシック" panose="020B0600070205080204" pitchFamily="50" charset="-128"/>
              </a:rPr>
              <a:t>局所</a:t>
            </a:r>
            <a:r>
              <a:rPr lang="ja-JP" altLang="en-US" sz="4400" b="1" dirty="0">
                <a:solidFill>
                  <a:schemeClr val="accent2"/>
                </a:solidFill>
                <a:latin typeface="ＭＳ Ｐゴシック" panose="020B0600070205080204" pitchFamily="50" charset="-128"/>
                <a:ea typeface="ＭＳ Ｐゴシック" panose="020B0600070205080204" pitchFamily="50" charset="-128"/>
              </a:rPr>
              <a:t>ゲージ対称性</a:t>
            </a:r>
            <a:r>
              <a:rPr lang="ja-JP" altLang="en-US" sz="4400" dirty="0" smtClean="0">
                <a:latin typeface="ＭＳ Ｐゴシック" panose="020B0600070205080204" pitchFamily="50" charset="-128"/>
                <a:ea typeface="ＭＳ Ｐゴシック" panose="020B0600070205080204" pitchFamily="50" charset="-128"/>
              </a:rPr>
              <a:t>は力を</a:t>
            </a:r>
            <a:r>
              <a:rPr lang="ja-JP" altLang="en-US" sz="4400" dirty="0">
                <a:solidFill>
                  <a:srgbClr val="000000"/>
                </a:solidFill>
                <a:latin typeface="ＭＳ Ｐゴシック"/>
                <a:ea typeface="ＭＳ Ｐゴシック"/>
              </a:rPr>
              <a:t>交換</a:t>
            </a:r>
            <a:r>
              <a:rPr lang="ja-JP" altLang="en-US" sz="4400" dirty="0" smtClean="0">
                <a:latin typeface="ＭＳ Ｐゴシック" panose="020B0600070205080204" pitchFamily="50" charset="-128"/>
                <a:ea typeface="ＭＳ Ｐゴシック" panose="020B0600070205080204" pitchFamily="50" charset="-128"/>
              </a:rPr>
              <a:t>するボゾン（</a:t>
            </a:r>
            <a:r>
              <a:rPr lang="en-US" altLang="ja-JP" sz="4400" dirty="0" smtClean="0">
                <a:latin typeface="ＭＳ Ｐゴシック" panose="020B0600070205080204" pitchFamily="50" charset="-128"/>
                <a:ea typeface="ＭＳ Ｐゴシック" panose="020B0600070205080204" pitchFamily="50" charset="-128"/>
              </a:rPr>
              <a:t>W,Z</a:t>
            </a:r>
            <a:r>
              <a:rPr lang="ja-JP" altLang="en-US" sz="4400" dirty="0" smtClean="0">
                <a:latin typeface="ＭＳ Ｐゴシック" panose="020B0600070205080204" pitchFamily="50" charset="-128"/>
                <a:ea typeface="ＭＳ Ｐゴシック" panose="020B0600070205080204" pitchFamily="50" charset="-128"/>
              </a:rPr>
              <a:t>粒子）の質量が（</a:t>
            </a:r>
            <a:r>
              <a:rPr lang="en-US" altLang="ja-JP" sz="4400" dirty="0" smtClean="0">
                <a:latin typeface="ＭＳ Ｐゴシック" panose="020B0600070205080204" pitchFamily="50" charset="-128"/>
                <a:ea typeface="ＭＳ Ｐゴシック" panose="020B0600070205080204" pitchFamily="50" charset="-128"/>
              </a:rPr>
              <a:t>QED</a:t>
            </a:r>
            <a:r>
              <a:rPr lang="ja-JP" altLang="en-US" sz="4400" dirty="0" smtClean="0">
                <a:latin typeface="ＭＳ Ｐゴシック" panose="020B0600070205080204" pitchFamily="50" charset="-128"/>
                <a:ea typeface="ＭＳ Ｐゴシック" panose="020B0600070205080204" pitchFamily="50" charset="-128"/>
              </a:rPr>
              <a:t>の光子のように）</a:t>
            </a:r>
            <a:r>
              <a:rPr lang="ja-JP" altLang="en-US" sz="4400" b="1" dirty="0" smtClean="0">
                <a:solidFill>
                  <a:srgbClr val="FF0000"/>
                </a:solidFill>
                <a:latin typeface="ＭＳ Ｐゴシック" panose="020B0600070205080204" pitchFamily="50" charset="-128"/>
                <a:ea typeface="ＭＳ Ｐゴシック" panose="020B0600070205080204" pitchFamily="50" charset="-128"/>
              </a:rPr>
              <a:t>ゼロ</a:t>
            </a:r>
            <a:r>
              <a:rPr lang="ja-JP" altLang="en-US" sz="4400" dirty="0" smtClean="0">
                <a:latin typeface="ＭＳ Ｐゴシック" panose="020B0600070205080204" pitchFamily="50" charset="-128"/>
                <a:ea typeface="ＭＳ Ｐゴシック" panose="020B0600070205080204" pitchFamily="50" charset="-128"/>
              </a:rPr>
              <a:t>であることを要求する。</a:t>
            </a:r>
            <a:endParaRPr lang="en-US" altLang="ja-JP" sz="4400" dirty="0" smtClean="0">
              <a:latin typeface="ＭＳ Ｐゴシック" panose="020B0600070205080204" pitchFamily="50" charset="-128"/>
              <a:ea typeface="ＭＳ Ｐゴシック" panose="020B0600070205080204" pitchFamily="50" charset="-128"/>
            </a:endParaRPr>
          </a:p>
          <a:p>
            <a:r>
              <a:rPr lang="ja-JP" altLang="en-US" sz="4400" dirty="0" smtClean="0">
                <a:latin typeface="ＭＳ Ｐゴシック" panose="020B0600070205080204" pitchFamily="50" charset="-128"/>
                <a:ea typeface="ＭＳ Ｐゴシック" panose="020B0600070205080204" pitchFamily="50" charset="-128"/>
              </a:rPr>
              <a:t>ところが</a:t>
            </a:r>
            <a:r>
              <a:rPr lang="en-US" altLang="ja-JP" sz="4400" dirty="0" smtClean="0">
                <a:latin typeface="ＭＳ Ｐゴシック" panose="020B0600070205080204" pitchFamily="50" charset="-128"/>
                <a:ea typeface="ＭＳ Ｐゴシック" panose="020B0600070205080204" pitchFamily="50" charset="-128"/>
              </a:rPr>
              <a:t>W,Z</a:t>
            </a:r>
            <a:r>
              <a:rPr lang="ja-JP" altLang="en-US" sz="4400" dirty="0" smtClean="0">
                <a:latin typeface="ＭＳ Ｐゴシック" panose="020B0600070205080204" pitchFamily="50" charset="-128"/>
                <a:ea typeface="ＭＳ Ｐゴシック" panose="020B0600070205080204" pitchFamily="50" charset="-128"/>
              </a:rPr>
              <a:t>粒子の質量はそれぞれ</a:t>
            </a:r>
            <a:r>
              <a:rPr lang="en-US" altLang="ja-JP" sz="4400" dirty="0" smtClean="0">
                <a:latin typeface="ＭＳ Ｐゴシック" panose="020B0600070205080204" pitchFamily="50" charset="-128"/>
                <a:ea typeface="ＭＳ Ｐゴシック" panose="020B0600070205080204" pitchFamily="50" charset="-128"/>
              </a:rPr>
              <a:t>80,</a:t>
            </a:r>
            <a:r>
              <a:rPr lang="ja-JP" altLang="en-US" sz="4400" dirty="0" smtClean="0">
                <a:latin typeface="ＭＳ Ｐゴシック" panose="020B0600070205080204" pitchFamily="50" charset="-128"/>
                <a:ea typeface="ＭＳ Ｐゴシック" panose="020B0600070205080204" pitchFamily="50" charset="-128"/>
              </a:rPr>
              <a:t> </a:t>
            </a:r>
            <a:r>
              <a:rPr lang="en-US" altLang="ja-JP" sz="4400" dirty="0" smtClean="0">
                <a:latin typeface="ＭＳ Ｐゴシック" panose="020B0600070205080204" pitchFamily="50" charset="-128"/>
                <a:ea typeface="ＭＳ Ｐゴシック" panose="020B0600070205080204" pitchFamily="50" charset="-128"/>
              </a:rPr>
              <a:t>91GeV</a:t>
            </a:r>
            <a:r>
              <a:rPr lang="ja-JP" altLang="en-US" sz="4400" dirty="0" smtClean="0">
                <a:latin typeface="ＭＳ Ｐゴシック" panose="020B0600070205080204" pitchFamily="50" charset="-128"/>
                <a:ea typeface="ＭＳ Ｐゴシック" panose="020B0600070205080204" pitchFamily="50" charset="-128"/>
              </a:rPr>
              <a:t>であることが実験で観測されている。</a:t>
            </a:r>
            <a:endParaRPr lang="en-US" altLang="ja-JP" sz="4400" dirty="0" smtClean="0">
              <a:latin typeface="ＭＳ Ｐゴシック" panose="020B0600070205080204" pitchFamily="50" charset="-128"/>
              <a:ea typeface="ＭＳ Ｐゴシック" panose="020B0600070205080204" pitchFamily="50" charset="-128"/>
            </a:endParaRPr>
          </a:p>
          <a:p>
            <a:endParaRPr lang="en-US" altLang="ja-JP" sz="2000" b="1" dirty="0" smtClean="0">
              <a:latin typeface="ＭＳ Ｐゴシック" panose="020B0600070205080204" pitchFamily="50" charset="-128"/>
              <a:ea typeface="ＭＳ Ｐゴシック" panose="020B0600070205080204" pitchFamily="50" charset="-128"/>
            </a:endParaRPr>
          </a:p>
          <a:p>
            <a:r>
              <a:rPr lang="ja-JP" altLang="en-US" sz="5400" b="1" dirty="0" smtClean="0">
                <a:latin typeface="ＭＳ Ｐゴシック" panose="020B0600070205080204" pitchFamily="50" charset="-128"/>
                <a:ea typeface="ＭＳ Ｐゴシック" panose="020B0600070205080204" pitchFamily="50" charset="-128"/>
              </a:rPr>
              <a:t>その２　</a:t>
            </a:r>
            <a:r>
              <a:rPr lang="en-US" altLang="ja-JP" sz="4400" dirty="0" smtClean="0">
                <a:latin typeface="ＭＳ Ｐゴシック" panose="020B0600070205080204" pitchFamily="50" charset="-128"/>
                <a:ea typeface="ＭＳ Ｐゴシック" panose="020B0600070205080204" pitchFamily="50" charset="-128"/>
              </a:rPr>
              <a:t>1957</a:t>
            </a:r>
            <a:r>
              <a:rPr lang="ja-JP" altLang="en-US" sz="4400" dirty="0">
                <a:latin typeface="ＭＳ Ｐゴシック" panose="020B0600070205080204" pitchFamily="50" charset="-128"/>
                <a:ea typeface="ＭＳ Ｐゴシック" panose="020B0600070205080204" pitchFamily="50" charset="-128"/>
              </a:rPr>
              <a:t>年に発見された</a:t>
            </a:r>
            <a:r>
              <a:rPr lang="ja-JP" altLang="en-US" sz="4400" b="1" dirty="0">
                <a:solidFill>
                  <a:schemeClr val="accent2"/>
                </a:solidFill>
                <a:latin typeface="ＭＳ Ｐゴシック" panose="020B0600070205080204" pitchFamily="50" charset="-128"/>
                <a:ea typeface="ＭＳ Ｐゴシック" panose="020B0600070205080204" pitchFamily="50" charset="-128"/>
              </a:rPr>
              <a:t>パリティ非保存</a:t>
            </a:r>
            <a:r>
              <a:rPr lang="ja-JP" altLang="en-US" sz="4400" dirty="0">
                <a:latin typeface="ＭＳ Ｐゴシック" panose="020B0600070205080204" pitchFamily="50" charset="-128"/>
                <a:ea typeface="ＭＳ Ｐゴシック" panose="020B0600070205080204" pitchFamily="50" charset="-128"/>
              </a:rPr>
              <a:t>によると</a:t>
            </a:r>
            <a:r>
              <a:rPr lang="ja-JP" altLang="en-US" sz="4400" b="1" u="sng" dirty="0">
                <a:latin typeface="ＭＳ Ｐゴシック" panose="020B0600070205080204" pitchFamily="50" charset="-128"/>
                <a:ea typeface="ＭＳ Ｐゴシック" panose="020B0600070205080204" pitchFamily="50" charset="-128"/>
              </a:rPr>
              <a:t>弱い力</a:t>
            </a:r>
            <a:r>
              <a:rPr lang="ja-JP" altLang="en-US" sz="4400" dirty="0">
                <a:latin typeface="ＭＳ Ｐゴシック" panose="020B0600070205080204" pitchFamily="50" charset="-128"/>
                <a:ea typeface="ＭＳ Ｐゴシック" panose="020B0600070205080204" pitchFamily="50" charset="-128"/>
              </a:rPr>
              <a:t>は</a:t>
            </a:r>
            <a:r>
              <a:rPr lang="ja-JP" altLang="en-US" sz="4400" dirty="0" smtClean="0">
                <a:latin typeface="ＭＳ Ｐゴシック" panose="020B0600070205080204" pitchFamily="50" charset="-128"/>
                <a:ea typeface="ＭＳ Ｐゴシック" panose="020B0600070205080204" pitchFamily="50" charset="-128"/>
              </a:rPr>
              <a:t>左巻きスピンを持つ粒子にしか作用しない。</a:t>
            </a:r>
            <a:r>
              <a:rPr lang="ja-JP" altLang="en-US" sz="4400" dirty="0">
                <a:latin typeface="ＭＳ Ｐゴシック" panose="020B0600070205080204" pitchFamily="50" charset="-128"/>
                <a:ea typeface="ＭＳ Ｐゴシック" panose="020B0600070205080204" pitchFamily="50" charset="-128"/>
              </a:rPr>
              <a:t>この左右非対称性</a:t>
            </a:r>
            <a:r>
              <a:rPr lang="ja-JP" altLang="en-US" sz="4400" dirty="0" smtClean="0">
                <a:latin typeface="ＭＳ Ｐゴシック" panose="020B0600070205080204" pitchFamily="50" charset="-128"/>
                <a:ea typeface="ＭＳ Ｐゴシック" panose="020B0600070205080204" pitchFamily="50" charset="-128"/>
              </a:rPr>
              <a:t>を</a:t>
            </a:r>
            <a:r>
              <a:rPr lang="ja-JP" altLang="en-US" sz="4400" dirty="0">
                <a:latin typeface="ＭＳ Ｐゴシック" panose="020B0600070205080204" pitchFamily="50" charset="-128"/>
                <a:ea typeface="ＭＳ Ｐゴシック" panose="020B0600070205080204" pitchFamily="50" charset="-128"/>
              </a:rPr>
              <a:t>運動</a:t>
            </a:r>
            <a:r>
              <a:rPr lang="ja-JP" altLang="en-US" sz="4400" dirty="0" smtClean="0">
                <a:latin typeface="ＭＳ Ｐゴシック" panose="020B0600070205080204" pitchFamily="50" charset="-128"/>
                <a:ea typeface="ＭＳ Ｐゴシック" panose="020B0600070205080204" pitchFamily="50" charset="-128"/>
              </a:rPr>
              <a:t>方程式</a:t>
            </a:r>
            <a:r>
              <a:rPr lang="ja-JP" altLang="en-US" sz="4400" dirty="0">
                <a:latin typeface="ＭＳ Ｐゴシック" panose="020B0600070205080204" pitchFamily="50" charset="-128"/>
                <a:ea typeface="ＭＳ Ｐゴシック" panose="020B0600070205080204" pitchFamily="50" charset="-128"/>
              </a:rPr>
              <a:t>に</a:t>
            </a:r>
            <a:r>
              <a:rPr lang="ja-JP" altLang="en-US" sz="4400" dirty="0" smtClean="0">
                <a:latin typeface="ＭＳ Ｐゴシック" panose="020B0600070205080204" pitchFamily="50" charset="-128"/>
                <a:ea typeface="ＭＳ Ｐゴシック" panose="020B0600070205080204" pitchFamily="50" charset="-128"/>
              </a:rPr>
              <a:t>入れるにはクォーク</a:t>
            </a:r>
            <a:r>
              <a:rPr lang="ja-JP" altLang="en-US" sz="4400" dirty="0">
                <a:latin typeface="ＭＳ Ｐゴシック" panose="020B0600070205080204" pitchFamily="50" charset="-128"/>
                <a:ea typeface="ＭＳ Ｐゴシック" panose="020B0600070205080204" pitchFamily="50" charset="-128"/>
              </a:rPr>
              <a:t>や電子などの質量</a:t>
            </a:r>
            <a:r>
              <a:rPr lang="ja-JP" altLang="en-US" sz="4400" dirty="0" smtClean="0">
                <a:latin typeface="ＭＳ Ｐゴシック" panose="020B0600070205080204" pitchFamily="50" charset="-128"/>
                <a:ea typeface="ＭＳ Ｐゴシック" panose="020B0600070205080204" pitchFamily="50" charset="-128"/>
              </a:rPr>
              <a:t>が</a:t>
            </a:r>
            <a:r>
              <a:rPr lang="ja-JP" altLang="en-US" sz="4400" dirty="0" smtClean="0">
                <a:solidFill>
                  <a:srgbClr val="FF0000"/>
                </a:solidFill>
                <a:latin typeface="ＭＳ Ｐゴシック" panose="020B0600070205080204" pitchFamily="50" charset="-128"/>
                <a:ea typeface="ＭＳ Ｐゴシック" panose="020B0600070205080204" pitchFamily="50" charset="-128"/>
              </a:rPr>
              <a:t>ゼロ</a:t>
            </a:r>
            <a:r>
              <a:rPr lang="ja-JP" altLang="en-US" sz="4400" dirty="0">
                <a:latin typeface="ＭＳ Ｐゴシック" panose="020B0600070205080204" pitchFamily="50" charset="-128"/>
                <a:ea typeface="ＭＳ Ｐゴシック" panose="020B0600070205080204" pitchFamily="50" charset="-128"/>
              </a:rPr>
              <a:t>でなくてはならない</a:t>
            </a:r>
            <a:r>
              <a:rPr lang="ja-JP" altLang="en-US" sz="4400" dirty="0" smtClean="0">
                <a:latin typeface="ＭＳ Ｐゴシック" panose="020B0600070205080204" pitchFamily="50" charset="-128"/>
                <a:ea typeface="ＭＳ Ｐゴシック" panose="020B0600070205080204" pitchFamily="50" charset="-128"/>
              </a:rPr>
              <a:t>。しか</a:t>
            </a:r>
            <a:r>
              <a:rPr lang="ja-JP" altLang="en-US" sz="4400" dirty="0">
                <a:latin typeface="ＭＳ Ｐゴシック" panose="020B0600070205080204" pitchFamily="50" charset="-128"/>
                <a:ea typeface="ＭＳ Ｐゴシック" panose="020B0600070205080204" pitchFamily="50" charset="-128"/>
              </a:rPr>
              <a:t>し</a:t>
            </a:r>
            <a:r>
              <a:rPr lang="ja-JP" altLang="en-US" sz="4400" dirty="0" smtClean="0">
                <a:latin typeface="ＭＳ Ｐゴシック" panose="020B0600070205080204" pitchFamily="50" charset="-128"/>
                <a:ea typeface="ＭＳ Ｐゴシック" panose="020B0600070205080204" pitchFamily="50" charset="-128"/>
              </a:rPr>
              <a:t>電子</a:t>
            </a:r>
            <a:r>
              <a:rPr lang="ja-JP" altLang="en-US" sz="4400" dirty="0">
                <a:latin typeface="ＭＳ Ｐゴシック" panose="020B0600070205080204" pitchFamily="50" charset="-128"/>
                <a:ea typeface="ＭＳ Ｐゴシック" panose="020B0600070205080204" pitchFamily="50" charset="-128"/>
              </a:rPr>
              <a:t>は </a:t>
            </a:r>
            <a:r>
              <a:rPr lang="en-US" altLang="ja-JP" sz="4400" dirty="0" smtClean="0">
                <a:latin typeface="ＭＳ Ｐゴシック" panose="020B0600070205080204" pitchFamily="50" charset="-128"/>
                <a:ea typeface="ＭＳ Ｐゴシック" panose="020B0600070205080204" pitchFamily="50" charset="-128"/>
              </a:rPr>
              <a:t>0.5</a:t>
            </a:r>
            <a:r>
              <a:rPr lang="ja-JP" altLang="en-US" sz="4400" dirty="0">
                <a:latin typeface="ＭＳ Ｐゴシック" panose="020B0600070205080204" pitchFamily="50" charset="-128"/>
                <a:ea typeface="ＭＳ Ｐゴシック" panose="020B0600070205080204" pitchFamily="50" charset="-128"/>
              </a:rPr>
              <a:t> </a:t>
            </a:r>
            <a:r>
              <a:rPr lang="en-US" altLang="ja-JP" sz="4400" dirty="0" smtClean="0">
                <a:latin typeface="ＭＳ Ｐゴシック" panose="020B0600070205080204" pitchFamily="50" charset="-128"/>
                <a:ea typeface="ＭＳ Ｐゴシック" panose="020B0600070205080204" pitchFamily="50" charset="-128"/>
              </a:rPr>
              <a:t>MeV</a:t>
            </a:r>
            <a:r>
              <a:rPr lang="en-US" altLang="ja-JP" sz="4400" dirty="0">
                <a:latin typeface="ＭＳ Ｐゴシック" panose="020B0600070205080204" pitchFamily="50" charset="-128"/>
                <a:ea typeface="ＭＳ Ｐゴシック" panose="020B0600070205080204" pitchFamily="50" charset="-128"/>
              </a:rPr>
              <a:t>, </a:t>
            </a:r>
            <a:r>
              <a:rPr lang="en-US" altLang="ja-JP" sz="4400" dirty="0" err="1">
                <a:latin typeface="ＭＳ Ｐゴシック" panose="020B0600070205080204" pitchFamily="50" charset="-128"/>
                <a:ea typeface="ＭＳ Ｐゴシック" panose="020B0600070205080204" pitchFamily="50" charset="-128"/>
              </a:rPr>
              <a:t>u,d</a:t>
            </a:r>
            <a:r>
              <a:rPr lang="ja-JP" altLang="en-US" sz="4400" dirty="0">
                <a:latin typeface="ＭＳ Ｐゴシック" panose="020B0600070205080204" pitchFamily="50" charset="-128"/>
                <a:ea typeface="ＭＳ Ｐゴシック" panose="020B0600070205080204" pitchFamily="50" charset="-128"/>
              </a:rPr>
              <a:t>クォークは数</a:t>
            </a:r>
            <a:r>
              <a:rPr lang="en-US" altLang="ja-JP" sz="4400" dirty="0">
                <a:latin typeface="ＭＳ Ｐゴシック" panose="020B0600070205080204" pitchFamily="50" charset="-128"/>
                <a:ea typeface="ＭＳ Ｐゴシック" panose="020B0600070205080204" pitchFamily="50" charset="-128"/>
              </a:rPr>
              <a:t>MeV</a:t>
            </a:r>
            <a:r>
              <a:rPr lang="ja-JP" altLang="en-US" sz="4400" dirty="0">
                <a:latin typeface="ＭＳ Ｐゴシック" panose="020B0600070205080204" pitchFamily="50" charset="-128"/>
                <a:ea typeface="ＭＳ Ｐゴシック" panose="020B0600070205080204" pitchFamily="50" charset="-128"/>
              </a:rPr>
              <a:t>の質量を</a:t>
            </a:r>
            <a:r>
              <a:rPr lang="ja-JP" altLang="en-US" sz="4400" dirty="0" smtClean="0">
                <a:latin typeface="ＭＳ Ｐゴシック" panose="020B0600070205080204" pitchFamily="50" charset="-128"/>
                <a:ea typeface="ＭＳ Ｐゴシック" panose="020B0600070205080204" pitchFamily="50" charset="-128"/>
              </a:rPr>
              <a:t>持っている。</a:t>
            </a:r>
            <a:endParaRPr lang="en-US" altLang="ja-JP" sz="4400" dirty="0">
              <a:latin typeface="ＭＳ Ｐゴシック" panose="020B0600070205080204" pitchFamily="50" charset="-128"/>
              <a:ea typeface="ＭＳ Ｐゴシック" panose="020B0600070205080204" pitchFamily="50" charset="-128"/>
            </a:endParaRPr>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49985" y="10778434"/>
            <a:ext cx="7418794" cy="4904437"/>
          </a:xfrm>
          <a:prstGeom prst="rect">
            <a:avLst/>
          </a:prstGeom>
        </p:spPr>
      </p:pic>
      <p:pic>
        <p:nvPicPr>
          <p:cNvPr id="21" name="図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3308" y="6911571"/>
            <a:ext cx="5397417" cy="3381006"/>
          </a:xfrm>
          <a:prstGeom prst="rect">
            <a:avLst/>
          </a:prstGeom>
        </p:spPr>
      </p:pic>
      <p:pic>
        <p:nvPicPr>
          <p:cNvPr id="22" name="図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82469" y="16923233"/>
            <a:ext cx="2656714" cy="3342090"/>
          </a:xfrm>
          <a:prstGeom prst="rect">
            <a:avLst/>
          </a:prstGeom>
        </p:spPr>
      </p:pic>
      <p:sp>
        <p:nvSpPr>
          <p:cNvPr id="24" name="テキスト ボックス 23"/>
          <p:cNvSpPr txBox="1"/>
          <p:nvPr/>
        </p:nvSpPr>
        <p:spPr>
          <a:xfrm>
            <a:off x="707290" y="17966849"/>
            <a:ext cx="17432475" cy="2800767"/>
          </a:xfrm>
          <a:prstGeom prst="rect">
            <a:avLst/>
          </a:prstGeom>
          <a:noFill/>
        </p:spPr>
        <p:txBody>
          <a:bodyPr wrap="square" rtlCol="0">
            <a:spAutoFit/>
          </a:bodyPr>
          <a:lstStyle/>
          <a:p>
            <a:r>
              <a:rPr lang="ja-JP" altLang="en-US" sz="4400" dirty="0" smtClean="0">
                <a:latin typeface="ＭＳ Ｐゴシック" panose="020B0600070205080204" pitchFamily="50" charset="-128"/>
                <a:ea typeface="ＭＳ Ｐゴシック" panose="020B0600070205080204" pitchFamily="50" charset="-128"/>
              </a:rPr>
              <a:t>運動方程式がある対称性を持っていても実際の物理状態はその対称</a:t>
            </a:r>
            <a:r>
              <a:rPr lang="ja-JP" altLang="en-US" sz="4400" dirty="0">
                <a:latin typeface="ＭＳ Ｐゴシック" panose="020B0600070205080204" pitchFamily="50" charset="-128"/>
                <a:ea typeface="ＭＳ Ｐゴシック" panose="020B0600070205080204" pitchFamily="50" charset="-128"/>
              </a:rPr>
              <a:t>性</a:t>
            </a:r>
            <a:r>
              <a:rPr lang="ja-JP" altLang="en-US" sz="4400" dirty="0" smtClean="0"/>
              <a:t>が</a:t>
            </a:r>
            <a:r>
              <a:rPr lang="ja-JP" altLang="en-US" sz="4400" dirty="0"/>
              <a:t>破れてみえる場合のこと</a:t>
            </a:r>
            <a:r>
              <a:rPr lang="ja-JP" altLang="en-US" sz="4400" dirty="0" smtClean="0">
                <a:latin typeface="ＭＳ Ｐゴシック" panose="020B0600070205080204" pitchFamily="50" charset="-128"/>
                <a:ea typeface="ＭＳ Ｐゴシック" panose="020B0600070205080204" pitchFamily="50" charset="-128"/>
              </a:rPr>
              <a:t>。南部は</a:t>
            </a:r>
            <a:r>
              <a:rPr lang="ja-JP" altLang="en-US" sz="4400" dirty="0">
                <a:latin typeface="ＭＳ Ｐゴシック" panose="020B0600070205080204" pitchFamily="50" charset="-128"/>
                <a:ea typeface="ＭＳ Ｐゴシック" panose="020B0600070205080204" pitchFamily="50" charset="-128"/>
              </a:rPr>
              <a:t>超伝導現象</a:t>
            </a:r>
            <a:r>
              <a:rPr lang="ja-JP" altLang="en-US" sz="4400" dirty="0" smtClean="0">
                <a:latin typeface="ＭＳ Ｐゴシック" panose="020B0600070205080204" pitchFamily="50" charset="-128"/>
                <a:ea typeface="ＭＳ Ｐゴシック" panose="020B0600070205080204" pitchFamily="50" charset="-128"/>
              </a:rPr>
              <a:t>の類推</a:t>
            </a:r>
            <a:r>
              <a:rPr lang="ja-JP" altLang="en-US" sz="4400" dirty="0">
                <a:latin typeface="ＭＳ Ｐゴシック" panose="020B0600070205080204" pitchFamily="50" charset="-128"/>
                <a:ea typeface="ＭＳ Ｐゴシック" panose="020B0600070205080204" pitchFamily="50" charset="-128"/>
              </a:rPr>
              <a:t>から</a:t>
            </a:r>
            <a:r>
              <a:rPr lang="en-US" altLang="ja-JP" sz="4400" dirty="0">
                <a:latin typeface="ＭＳ Ｐゴシック" panose="020B0600070205080204" pitchFamily="50" charset="-128"/>
                <a:ea typeface="ＭＳ Ｐゴシック" panose="020B0600070205080204" pitchFamily="50" charset="-128"/>
              </a:rPr>
              <a:t>1960</a:t>
            </a:r>
            <a:r>
              <a:rPr lang="ja-JP" altLang="en-US" sz="4400" dirty="0">
                <a:latin typeface="ＭＳ Ｐゴシック" panose="020B0600070205080204" pitchFamily="50" charset="-128"/>
                <a:ea typeface="ＭＳ Ｐゴシック" panose="020B0600070205080204" pitchFamily="50" charset="-128"/>
              </a:rPr>
              <a:t>年</a:t>
            </a:r>
            <a:r>
              <a:rPr lang="ja-JP" altLang="en-US" sz="4400" dirty="0" smtClean="0">
                <a:latin typeface="ＭＳ Ｐゴシック" panose="020B0600070205080204" pitchFamily="50" charset="-128"/>
                <a:ea typeface="ＭＳ Ｐゴシック" panose="020B0600070205080204" pitchFamily="50" charset="-128"/>
              </a:rPr>
              <a:t>に</a:t>
            </a:r>
            <a:r>
              <a:rPr lang="ja-JP" altLang="en-US" sz="4400" dirty="0">
                <a:latin typeface="ＭＳ Ｐゴシック" panose="020B0600070205080204" pitchFamily="50" charset="-128"/>
                <a:ea typeface="ＭＳ Ｐゴシック" panose="020B0600070205080204" pitchFamily="50" charset="-128"/>
              </a:rPr>
              <a:t>こ</a:t>
            </a:r>
            <a:r>
              <a:rPr lang="ja-JP" altLang="en-US" sz="4400" dirty="0" smtClean="0">
                <a:latin typeface="ＭＳ Ｐゴシック" panose="020B0600070205080204" pitchFamily="50" charset="-128"/>
                <a:ea typeface="ＭＳ Ｐゴシック" panose="020B0600070205080204" pitchFamily="50" charset="-128"/>
              </a:rPr>
              <a:t>の</a:t>
            </a:r>
            <a:r>
              <a:rPr lang="ja-JP" altLang="en-US" sz="4400" dirty="0">
                <a:latin typeface="ＭＳ Ｐゴシック" panose="020B0600070205080204" pitchFamily="50" charset="-128"/>
                <a:ea typeface="ＭＳ Ｐゴシック" panose="020B0600070205080204" pitchFamily="50" charset="-128"/>
              </a:rPr>
              <a:t>概念</a:t>
            </a:r>
            <a:r>
              <a:rPr lang="ja-JP" altLang="en-US" sz="4400" dirty="0" smtClean="0">
                <a:latin typeface="ＭＳ Ｐゴシック" panose="020B0600070205080204" pitchFamily="50" charset="-128"/>
                <a:ea typeface="ＭＳ Ｐゴシック" panose="020B0600070205080204" pitchFamily="50" charset="-128"/>
              </a:rPr>
              <a:t>を素粒子物理学に持ち込んだ。強い力の世界でカイラル対称性の自発的対称性の破れによって</a:t>
            </a:r>
            <a:r>
              <a:rPr lang="en-US" altLang="ja-JP" sz="4400" dirty="0" smtClean="0">
                <a:latin typeface="ＭＳ Ｐゴシック" panose="020B0600070205080204" pitchFamily="50" charset="-128"/>
                <a:ea typeface="ＭＳ Ｐゴシック" panose="020B0600070205080204" pitchFamily="50" charset="-128"/>
              </a:rPr>
              <a:t>π</a:t>
            </a:r>
            <a:r>
              <a:rPr lang="ja-JP" altLang="en-US" sz="4400" dirty="0">
                <a:latin typeface="ＭＳ Ｐゴシック" panose="020B0600070205080204" pitchFamily="50" charset="-128"/>
                <a:ea typeface="ＭＳ Ｐゴシック" panose="020B0600070205080204" pitchFamily="50" charset="-128"/>
              </a:rPr>
              <a:t>中間子</a:t>
            </a:r>
            <a:r>
              <a:rPr lang="ja-JP" altLang="en-US" sz="4400" dirty="0" smtClean="0">
                <a:latin typeface="ＭＳ Ｐゴシック" panose="020B0600070205080204" pitchFamily="50" charset="-128"/>
                <a:ea typeface="ＭＳ Ｐゴシック" panose="020B0600070205080204" pitchFamily="50" charset="-128"/>
              </a:rPr>
              <a:t>の性質を説明することに成功した。</a:t>
            </a:r>
            <a:endParaRPr kumimoji="1" lang="ja-JP" altLang="en-US" sz="44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659930" y="21493322"/>
            <a:ext cx="12500791" cy="1015663"/>
          </a:xfrm>
          <a:prstGeom prst="rect">
            <a:avLst/>
          </a:prstGeom>
          <a:noFill/>
        </p:spPr>
        <p:txBody>
          <a:bodyPr wrap="square" rtlCol="0">
            <a:spAutoFit/>
          </a:bodyPr>
          <a:lstStyle/>
          <a:p>
            <a:r>
              <a:rPr lang="en-US" altLang="ja-JP" sz="6000" b="1" dirty="0" smtClean="0">
                <a:latin typeface="ＭＳ Ｐゴシック" panose="020B0600070205080204" pitchFamily="50" charset="-128"/>
                <a:ea typeface="ＭＳ Ｐゴシック" panose="020B0600070205080204" pitchFamily="50" charset="-128"/>
              </a:rPr>
              <a:t>[4] </a:t>
            </a:r>
            <a:r>
              <a:rPr lang="ja-JP" altLang="en-US" sz="6000" b="1" dirty="0" smtClean="0">
                <a:latin typeface="ＭＳ Ｐゴシック" panose="020B0600070205080204" pitchFamily="50" charset="-128"/>
                <a:ea typeface="ＭＳ Ｐゴシック" panose="020B0600070205080204" pitchFamily="50" charset="-128"/>
              </a:rPr>
              <a:t>質量ゼロの</a:t>
            </a:r>
            <a:r>
              <a:rPr lang="ja-JP" altLang="ja-JP" sz="6000" dirty="0" smtClean="0">
                <a:latin typeface="ＭＳ Ｐゴシック" panose="020B0600070205080204" pitchFamily="50" charset="-128"/>
                <a:ea typeface="ＭＳ Ｐゴシック" panose="020B0600070205080204" pitchFamily="50" charset="-128"/>
              </a:rPr>
              <a:t>粒子</a:t>
            </a:r>
            <a:r>
              <a:rPr lang="ja-JP" altLang="en-US" sz="6000" b="1" dirty="0" smtClean="0">
                <a:latin typeface="ＭＳ Ｐゴシック" panose="020B0600070205080204" pitchFamily="50" charset="-128"/>
                <a:ea typeface="ＭＳ Ｐゴシック" panose="020B0600070205080204" pitchFamily="50" charset="-128"/>
              </a:rPr>
              <a:t>の出現問題：</a:t>
            </a:r>
            <a:endParaRPr kumimoji="1" lang="ja-JP" altLang="en-US" sz="6000" b="1"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17607694" y="21493322"/>
            <a:ext cx="9816768" cy="1015663"/>
          </a:xfrm>
          <a:prstGeom prst="rect">
            <a:avLst/>
          </a:prstGeom>
          <a:noFill/>
        </p:spPr>
        <p:txBody>
          <a:bodyPr wrap="square" rtlCol="0">
            <a:spAutoFit/>
          </a:bodyPr>
          <a:lstStyle/>
          <a:p>
            <a:r>
              <a:rPr lang="en-US" altLang="ja-JP" sz="6000" b="1" dirty="0" smtClean="0">
                <a:solidFill>
                  <a:srgbClr val="FF0000"/>
                </a:solidFill>
                <a:latin typeface="ＭＳ Ｐゴシック" panose="020B0600070205080204" pitchFamily="50" charset="-128"/>
                <a:ea typeface="ＭＳ Ｐゴシック" panose="020B0600070205080204" pitchFamily="50" charset="-128"/>
              </a:rPr>
              <a:t>[5] BEH</a:t>
            </a:r>
            <a:r>
              <a:rPr lang="ja-JP" altLang="en-US" sz="6000" b="1" dirty="0" smtClean="0">
                <a:solidFill>
                  <a:srgbClr val="FF0000"/>
                </a:solidFill>
                <a:latin typeface="ＭＳ Ｐゴシック" panose="020B0600070205080204" pitchFamily="50" charset="-128"/>
                <a:ea typeface="ＭＳ Ｐゴシック" panose="020B0600070205080204" pitchFamily="50" charset="-128"/>
              </a:rPr>
              <a:t>メカニズムの発見：</a:t>
            </a:r>
            <a:endParaRPr kumimoji="1" lang="ja-JP" altLang="en-US" sz="60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6281994" y="29069856"/>
            <a:ext cx="9684629" cy="1015663"/>
          </a:xfrm>
          <a:prstGeom prst="rect">
            <a:avLst/>
          </a:prstGeom>
          <a:noFill/>
        </p:spPr>
        <p:txBody>
          <a:bodyPr wrap="square" rtlCol="0">
            <a:spAutoFit/>
          </a:bodyPr>
          <a:lstStyle/>
          <a:p>
            <a:r>
              <a:rPr lang="en-US" altLang="ja-JP" sz="6000" b="1" dirty="0" smtClean="0">
                <a:latin typeface="ＭＳ Ｐゴシック" panose="020B0600070205080204" pitchFamily="50" charset="-128"/>
                <a:ea typeface="ＭＳ Ｐゴシック" panose="020B0600070205080204" pitchFamily="50" charset="-128"/>
              </a:rPr>
              <a:t>[6] </a:t>
            </a:r>
            <a:r>
              <a:rPr lang="ja-JP" altLang="en-US" sz="6000" b="1" dirty="0" smtClean="0">
                <a:latin typeface="ＭＳ Ｐゴシック" panose="020B0600070205080204" pitchFamily="50" charset="-128"/>
                <a:ea typeface="ＭＳ Ｐゴシック" panose="020B0600070205080204" pitchFamily="50" charset="-128"/>
              </a:rPr>
              <a:t>電弱統一</a:t>
            </a:r>
            <a:r>
              <a:rPr lang="ja-JP" altLang="ja-JP" sz="6000" b="1" dirty="0" smtClean="0">
                <a:latin typeface="ＭＳ Ｐゴシック" panose="020B0600070205080204" pitchFamily="50" charset="-128"/>
                <a:ea typeface="ＭＳ Ｐゴシック" panose="020B0600070205080204" pitchFamily="50" charset="-128"/>
              </a:rPr>
              <a:t>理論</a:t>
            </a:r>
            <a:r>
              <a:rPr lang="ja-JP" altLang="en-US" sz="6000" b="1" dirty="0" smtClean="0">
                <a:latin typeface="ＭＳ Ｐゴシック" panose="020B0600070205080204" pitchFamily="50" charset="-128"/>
                <a:ea typeface="ＭＳ Ｐゴシック" panose="020B0600070205080204" pitchFamily="50" charset="-128"/>
              </a:rPr>
              <a:t>の</a:t>
            </a:r>
            <a:r>
              <a:rPr lang="ja-JP" altLang="en-US" sz="6000" b="1" dirty="0">
                <a:latin typeface="ＭＳ Ｐゴシック" panose="020B0600070205080204" pitchFamily="50" charset="-128"/>
                <a:ea typeface="ＭＳ Ｐゴシック" panose="020B0600070205080204" pitchFamily="50" charset="-128"/>
              </a:rPr>
              <a:t>成功</a:t>
            </a:r>
            <a:r>
              <a:rPr lang="ja-JP" altLang="en-US" sz="6000" b="1" dirty="0" smtClean="0">
                <a:latin typeface="ＭＳ Ｐゴシック" panose="020B0600070205080204" pitchFamily="50" charset="-128"/>
                <a:ea typeface="ＭＳ Ｐゴシック" panose="020B0600070205080204" pitchFamily="50" charset="-128"/>
              </a:rPr>
              <a:t>：</a:t>
            </a:r>
            <a:endParaRPr lang="ja-JP" altLang="en-US" sz="6000" b="1" dirty="0">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659930" y="22711368"/>
            <a:ext cx="14263064" cy="1446550"/>
          </a:xfrm>
          <a:prstGeom prst="rect">
            <a:avLst/>
          </a:prstGeom>
          <a:noFill/>
        </p:spPr>
        <p:txBody>
          <a:bodyPr wrap="square" rtlCol="0">
            <a:spAutoFit/>
          </a:bodyPr>
          <a:lstStyle/>
          <a:p>
            <a:r>
              <a:rPr lang="ja-JP" altLang="en-US" sz="4400" dirty="0" smtClean="0">
                <a:latin typeface="ＭＳ Ｐゴシック" panose="020B0600070205080204" pitchFamily="50" charset="-128"/>
                <a:ea typeface="ＭＳ Ｐゴシック" panose="020B0600070205080204" pitchFamily="50" charset="-128"/>
              </a:rPr>
              <a:t>連続な対称性が自発的に破れると質量がゼロの粒子（南部・ゴールドストーン粒子）が原理的に現れてしまう。</a:t>
            </a:r>
            <a:endParaRPr kumimoji="1" lang="ja-JP" altLang="en-US" sz="4400" b="1" dirty="0">
              <a:latin typeface="ＭＳ Ｐゴシック" panose="020B0600070205080204" pitchFamily="50" charset="-128"/>
              <a:ea typeface="ＭＳ Ｐゴシック" panose="020B0600070205080204" pitchFamily="50" charset="-128"/>
            </a:endParaRPr>
          </a:p>
        </p:txBody>
      </p:sp>
      <p:pic>
        <p:nvPicPr>
          <p:cNvPr id="31" name="図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71505" y="16990017"/>
            <a:ext cx="5719365" cy="2928065"/>
          </a:xfrm>
          <a:prstGeom prst="rect">
            <a:avLst/>
          </a:prstGeom>
        </p:spPr>
      </p:pic>
      <p:sp>
        <p:nvSpPr>
          <p:cNvPr id="32" name="テキスト ボックス 31"/>
          <p:cNvSpPr txBox="1"/>
          <p:nvPr/>
        </p:nvSpPr>
        <p:spPr>
          <a:xfrm>
            <a:off x="18505544" y="19943231"/>
            <a:ext cx="6847660" cy="1077218"/>
          </a:xfrm>
          <a:prstGeom prst="rect">
            <a:avLst/>
          </a:prstGeom>
          <a:noFill/>
        </p:spPr>
        <p:txBody>
          <a:bodyPr wrap="square" rtlCol="0">
            <a:spAutoFit/>
          </a:bodyPr>
          <a:lstStyle/>
          <a:p>
            <a:r>
              <a:rPr lang="ja-JP" altLang="en-US" sz="3200" dirty="0" smtClean="0">
                <a:latin typeface="ＭＳ Ｐゴシック" panose="020B0600070205080204" pitchFamily="50" charset="-128"/>
                <a:ea typeface="ＭＳ Ｐゴシック" panose="020B0600070205080204" pitchFamily="50" charset="-128"/>
              </a:rPr>
              <a:t>自発的対称性の破れの例</a:t>
            </a:r>
            <a:r>
              <a:rPr lang="ja-JP" altLang="en-US" sz="3200" dirty="0">
                <a:latin typeface="ＭＳ Ｐゴシック" panose="020B0600070205080204" pitchFamily="50" charset="-128"/>
                <a:ea typeface="ＭＳ Ｐゴシック" panose="020B0600070205080204" pitchFamily="50" charset="-128"/>
              </a:rPr>
              <a:t>：強</a:t>
            </a:r>
            <a:r>
              <a:rPr lang="ja-JP" altLang="en-US" sz="3200" dirty="0" smtClean="0">
                <a:latin typeface="ＭＳ Ｐゴシック" panose="020B0600070205080204" pitchFamily="50" charset="-128"/>
                <a:ea typeface="ＭＳ Ｐゴシック" panose="020B0600070205080204" pitchFamily="50" charset="-128"/>
              </a:rPr>
              <a:t>磁性体</a:t>
            </a:r>
            <a:endParaRPr lang="en-US" altLang="ja-JP" sz="3200" dirty="0" smtClean="0">
              <a:latin typeface="ＭＳ Ｐゴシック" panose="020B0600070205080204" pitchFamily="50" charset="-128"/>
              <a:ea typeface="ＭＳ Ｐゴシック" panose="020B0600070205080204" pitchFamily="50" charset="-128"/>
            </a:endParaRPr>
          </a:p>
          <a:p>
            <a:pPr marL="514350" indent="-514350">
              <a:buFontTx/>
              <a:buAutoNum type="alphaLcParenBoth"/>
            </a:pPr>
            <a:r>
              <a:rPr lang="ja-JP" altLang="en-US" sz="3200" dirty="0" smtClean="0">
                <a:latin typeface="ＭＳ Ｐゴシック" panose="020B0600070205080204" pitchFamily="50" charset="-128"/>
                <a:ea typeface="ＭＳ Ｐゴシック" panose="020B0600070205080204" pitchFamily="50" charset="-128"/>
              </a:rPr>
              <a:t>キューリー温度</a:t>
            </a:r>
            <a:r>
              <a:rPr lang="en-US" altLang="ja-JP" sz="3200" dirty="0" smtClean="0">
                <a:latin typeface="ＭＳ Ｐゴシック" panose="020B0600070205080204" pitchFamily="50" charset="-128"/>
                <a:ea typeface="ＭＳ Ｐゴシック" panose="020B0600070205080204" pitchFamily="50" charset="-128"/>
              </a:rPr>
              <a:t>T</a:t>
            </a:r>
            <a:r>
              <a:rPr lang="en-US" altLang="ja-JP" sz="3200" baseline="-25000" dirty="0" smtClean="0">
                <a:latin typeface="ＭＳ Ｐゴシック" panose="020B0600070205080204" pitchFamily="50" charset="-128"/>
                <a:ea typeface="ＭＳ Ｐゴシック" panose="020B0600070205080204" pitchFamily="50" charset="-128"/>
              </a:rPr>
              <a:t>C</a:t>
            </a:r>
            <a:r>
              <a:rPr lang="ja-JP" altLang="en-US" sz="3200" dirty="0" smtClean="0">
                <a:latin typeface="ＭＳ Ｐゴシック" panose="020B0600070205080204" pitchFamily="50" charset="-128"/>
                <a:ea typeface="ＭＳ Ｐゴシック" panose="020B0600070205080204" pitchFamily="50" charset="-128"/>
              </a:rPr>
              <a:t>以上　</a:t>
            </a:r>
            <a:r>
              <a:rPr lang="en-US" altLang="ja-JP" sz="3200" dirty="0" smtClean="0">
                <a:latin typeface="ＭＳ Ｐゴシック" panose="020B0600070205080204" pitchFamily="50" charset="-128"/>
                <a:ea typeface="ＭＳ Ｐゴシック" panose="020B0600070205080204" pitchFamily="50" charset="-128"/>
              </a:rPr>
              <a:t>(b) </a:t>
            </a:r>
            <a:r>
              <a:rPr lang="en-US" altLang="ja-JP" sz="3200" dirty="0">
                <a:latin typeface="ＭＳ Ｐゴシック" panose="020B0600070205080204" pitchFamily="50" charset="-128"/>
                <a:ea typeface="ＭＳ Ｐゴシック" panose="020B0600070205080204" pitchFamily="50" charset="-128"/>
              </a:rPr>
              <a:t>T</a:t>
            </a:r>
            <a:r>
              <a:rPr lang="en-US" altLang="ja-JP" sz="3200" baseline="-25000" dirty="0">
                <a:latin typeface="ＭＳ Ｐゴシック" panose="020B0600070205080204" pitchFamily="50" charset="-128"/>
                <a:ea typeface="ＭＳ Ｐゴシック" panose="020B0600070205080204" pitchFamily="50" charset="-128"/>
              </a:rPr>
              <a:t>C</a:t>
            </a:r>
            <a:r>
              <a:rPr lang="ja-JP" altLang="en-US" sz="3200" dirty="0" smtClean="0">
                <a:latin typeface="ＭＳ Ｐゴシック" panose="020B0600070205080204" pitchFamily="50" charset="-128"/>
                <a:ea typeface="ＭＳ Ｐゴシック" panose="020B0600070205080204" pitchFamily="50" charset="-128"/>
              </a:rPr>
              <a:t>以下</a:t>
            </a:r>
            <a:endParaRPr lang="en-US" altLang="ja-JP" sz="3200" dirty="0" smtClean="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25499635" y="20385003"/>
            <a:ext cx="2462468" cy="593281"/>
          </a:xfrm>
          <a:prstGeom prst="rect">
            <a:avLst/>
          </a:prstGeom>
          <a:noFill/>
        </p:spPr>
        <p:txBody>
          <a:bodyPr wrap="square" rtlCol="0">
            <a:spAutoFit/>
          </a:bodyPr>
          <a:lstStyle/>
          <a:p>
            <a:pPr algn="ctr"/>
            <a:r>
              <a:rPr lang="ja-JP" altLang="en-US" sz="3200" dirty="0" smtClean="0">
                <a:latin typeface="ＭＳ Ｐゴシック" panose="020B0600070205080204" pitchFamily="50" charset="-128"/>
                <a:ea typeface="ＭＳ Ｐゴシック" panose="020B0600070205080204" pitchFamily="50" charset="-128"/>
              </a:rPr>
              <a:t>南部洋一郎</a:t>
            </a:r>
            <a:r>
              <a:rPr lang="en-US" altLang="ja-JP" sz="3200" dirty="0" smtClean="0">
                <a:latin typeface="ＭＳ Ｐゴシック" panose="020B0600070205080204" pitchFamily="50" charset="-128"/>
                <a:ea typeface="ＭＳ Ｐゴシック" panose="020B0600070205080204" pitchFamily="50" charset="-128"/>
              </a:rPr>
              <a:t>:</a:t>
            </a:r>
          </a:p>
        </p:txBody>
      </p:sp>
      <p:sp>
        <p:nvSpPr>
          <p:cNvPr id="34" name="テキスト ボックス 33"/>
          <p:cNvSpPr txBox="1"/>
          <p:nvPr/>
        </p:nvSpPr>
        <p:spPr>
          <a:xfrm>
            <a:off x="6932662" y="7130564"/>
            <a:ext cx="10399001" cy="1015663"/>
          </a:xfrm>
          <a:prstGeom prst="rect">
            <a:avLst/>
          </a:prstGeom>
          <a:noFill/>
        </p:spPr>
        <p:txBody>
          <a:bodyPr wrap="none" rtlCol="0">
            <a:spAutoFit/>
          </a:bodyPr>
          <a:lstStyle/>
          <a:p>
            <a:r>
              <a:rPr lang="en-US" altLang="ja-JP" sz="6000" b="1" dirty="0" smtClean="0">
                <a:latin typeface="ＭＳ Ｐゴシック" panose="020B0600070205080204" pitchFamily="50" charset="-128"/>
                <a:ea typeface="ＭＳ Ｐゴシック" panose="020B0600070205080204" pitchFamily="50" charset="-128"/>
              </a:rPr>
              <a:t>[1] </a:t>
            </a:r>
            <a:r>
              <a:rPr lang="ja-JP" altLang="en-US" sz="6000" b="1" dirty="0" smtClean="0">
                <a:latin typeface="ＭＳ Ｐゴシック" panose="020B0600070205080204" pitchFamily="50" charset="-128"/>
                <a:ea typeface="ＭＳ Ｐゴシック" panose="020B0600070205080204" pitchFamily="50" charset="-128"/>
              </a:rPr>
              <a:t>量子電磁力学（</a:t>
            </a:r>
            <a:r>
              <a:rPr lang="en-US" altLang="ja-JP" sz="6000" b="1" dirty="0" smtClean="0">
                <a:latin typeface="ＭＳ Ｐゴシック" panose="020B0600070205080204" pitchFamily="50" charset="-128"/>
                <a:ea typeface="ＭＳ Ｐゴシック" panose="020B0600070205080204" pitchFamily="50" charset="-128"/>
              </a:rPr>
              <a:t>QED)</a:t>
            </a:r>
            <a:r>
              <a:rPr lang="ja-JP" altLang="en-US" sz="6000" b="1" dirty="0" smtClean="0">
                <a:latin typeface="ＭＳ Ｐゴシック" panose="020B0600070205080204" pitchFamily="50" charset="-128"/>
                <a:ea typeface="ＭＳ Ｐゴシック" panose="020B0600070205080204" pitchFamily="50" charset="-128"/>
              </a:rPr>
              <a:t>の成功</a:t>
            </a:r>
            <a:endParaRPr lang="en-US" altLang="ja-JP" sz="6000" b="1" dirty="0" smtClean="0">
              <a:latin typeface="ＭＳ Ｐゴシック" panose="020B0600070205080204" pitchFamily="50" charset="-128"/>
              <a:ea typeface="ＭＳ Ｐゴシック" panose="020B0600070205080204" pitchFamily="50" charset="-128"/>
            </a:endParaRPr>
          </a:p>
        </p:txBody>
      </p:sp>
      <p:sp>
        <p:nvSpPr>
          <p:cNvPr id="35" name="テキスト ボックス 34"/>
          <p:cNvSpPr txBox="1"/>
          <p:nvPr/>
        </p:nvSpPr>
        <p:spPr>
          <a:xfrm>
            <a:off x="7212152" y="8607596"/>
            <a:ext cx="22156627" cy="1446550"/>
          </a:xfrm>
          <a:prstGeom prst="rect">
            <a:avLst/>
          </a:prstGeom>
          <a:noFill/>
        </p:spPr>
        <p:txBody>
          <a:bodyPr wrap="square" rtlCol="0">
            <a:spAutoFit/>
          </a:bodyPr>
          <a:lstStyle/>
          <a:p>
            <a:pPr defTabSz="2589272">
              <a:spcBef>
                <a:spcPts val="1699"/>
              </a:spcBef>
            </a:pPr>
            <a:r>
              <a:rPr lang="ja-JP" altLang="en-US" sz="4400" dirty="0" smtClean="0">
                <a:solidFill>
                  <a:srgbClr val="000000"/>
                </a:solidFill>
                <a:latin typeface="ＭＳ Ｐゴシック"/>
                <a:ea typeface="ＭＳ Ｐゴシック"/>
              </a:rPr>
              <a:t>朝永振一郎らの</a:t>
            </a:r>
            <a:r>
              <a:rPr lang="ja-JP" altLang="en-US" sz="4400" dirty="0">
                <a:solidFill>
                  <a:srgbClr val="000000"/>
                </a:solidFill>
                <a:latin typeface="ＭＳ Ｐゴシック"/>
                <a:ea typeface="ＭＳ Ｐゴシック"/>
              </a:rPr>
              <a:t>くりこみ理論で無限大を回避でき非常に</a:t>
            </a:r>
            <a:r>
              <a:rPr lang="ja-JP" altLang="en-US" sz="4400" dirty="0" smtClean="0">
                <a:solidFill>
                  <a:srgbClr val="000000"/>
                </a:solidFill>
                <a:latin typeface="ＭＳ Ｐゴシック"/>
                <a:ea typeface="ＭＳ Ｐゴシック"/>
              </a:rPr>
              <a:t>高い精度で</a:t>
            </a:r>
            <a:r>
              <a:rPr lang="ja-JP" altLang="en-US" sz="4400" dirty="0">
                <a:solidFill>
                  <a:srgbClr val="000000"/>
                </a:solidFill>
                <a:latin typeface="ＭＳ Ｐゴシック"/>
                <a:ea typeface="ＭＳ Ｐゴシック"/>
              </a:rPr>
              <a:t>物理量を計</a:t>
            </a:r>
            <a:r>
              <a:rPr lang="ja-JP" altLang="en-US" sz="4400" dirty="0" smtClean="0">
                <a:solidFill>
                  <a:srgbClr val="000000"/>
                </a:solidFill>
                <a:latin typeface="ＭＳ Ｐゴシック"/>
                <a:ea typeface="ＭＳ Ｐゴシック"/>
              </a:rPr>
              <a:t>算することに</a:t>
            </a:r>
            <a:r>
              <a:rPr lang="ja-JP" altLang="en-US" sz="4400" dirty="0">
                <a:solidFill>
                  <a:srgbClr val="000000"/>
                </a:solidFill>
                <a:latin typeface="ＭＳ Ｐゴシック"/>
                <a:ea typeface="ＭＳ Ｐゴシック"/>
              </a:rPr>
              <a:t>成功</a:t>
            </a:r>
            <a:r>
              <a:rPr lang="ja-JP" altLang="en-US" sz="4400" dirty="0" smtClean="0">
                <a:solidFill>
                  <a:srgbClr val="000000"/>
                </a:solidFill>
                <a:latin typeface="ＭＳ Ｐゴシック"/>
                <a:ea typeface="ＭＳ Ｐゴシック"/>
              </a:rPr>
              <a:t>した</a:t>
            </a:r>
            <a:r>
              <a:rPr lang="ja-JP" altLang="en-US" sz="4400" dirty="0" smtClean="0">
                <a:latin typeface="ＭＳ Ｐゴシック" panose="020B0600070205080204" pitchFamily="50" charset="-128"/>
                <a:ea typeface="ＭＳ Ｐゴシック" panose="020B0600070205080204" pitchFamily="50" charset="-128"/>
              </a:rPr>
              <a:t>。根底には</a:t>
            </a:r>
            <a:r>
              <a:rPr lang="ja-JP" altLang="en-US" sz="4400" dirty="0" smtClean="0">
                <a:solidFill>
                  <a:srgbClr val="0000FF"/>
                </a:solidFill>
                <a:latin typeface="ＭＳ Ｐゴシック"/>
                <a:ea typeface="ＭＳ Ｐゴシック"/>
              </a:rPr>
              <a:t>局所ゲージ対称性</a:t>
            </a:r>
            <a:r>
              <a:rPr lang="ja-JP" altLang="en-US" sz="4400" dirty="0" smtClean="0">
                <a:solidFill>
                  <a:srgbClr val="000000"/>
                </a:solidFill>
                <a:latin typeface="ＭＳ Ｐゴシック"/>
                <a:ea typeface="ＭＳ Ｐゴシック"/>
              </a:rPr>
              <a:t>が原理としてあり、それが相互作用の形を決めている。</a:t>
            </a:r>
            <a:endParaRPr lang="en-US" altLang="ja-JP" sz="4400"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669680" y="10399828"/>
            <a:ext cx="7032501" cy="954107"/>
          </a:xfrm>
          <a:prstGeom prst="rect">
            <a:avLst/>
          </a:prstGeom>
          <a:noFill/>
        </p:spPr>
        <p:txBody>
          <a:bodyPr wrap="square" rtlCol="0">
            <a:spAutoFit/>
          </a:bodyPr>
          <a:lstStyle/>
          <a:p>
            <a:pPr defTabSz="2589272">
              <a:spcBef>
                <a:spcPts val="1699"/>
              </a:spcBef>
            </a:pPr>
            <a:r>
              <a:rPr lang="ja-JP" altLang="en-US" sz="2800" b="1" dirty="0" smtClean="0">
                <a:solidFill>
                  <a:srgbClr val="0070C0"/>
                </a:solidFill>
                <a:latin typeface="ＭＳ Ｐゴシック"/>
                <a:ea typeface="ＭＳ Ｐゴシック"/>
              </a:rPr>
              <a:t>局所</a:t>
            </a:r>
            <a:r>
              <a:rPr lang="ja-JP" altLang="en-US" sz="2800" b="1" dirty="0">
                <a:solidFill>
                  <a:srgbClr val="0070C0"/>
                </a:solidFill>
                <a:latin typeface="ＭＳ Ｐゴシック"/>
                <a:ea typeface="ＭＳ Ｐゴシック"/>
              </a:rPr>
              <a:t>ゲージ不変性：</a:t>
            </a:r>
            <a:r>
              <a:rPr lang="ja-JP" altLang="en-US" sz="2800" b="1" dirty="0">
                <a:solidFill>
                  <a:srgbClr val="000000"/>
                </a:solidFill>
                <a:latin typeface="ＭＳ Ｐゴシック"/>
                <a:ea typeface="ＭＳ Ｐゴシック"/>
              </a:rPr>
              <a:t>粒子の内部座標を任意の場所で勝手に回転しても理論は不変である</a:t>
            </a:r>
            <a:r>
              <a:rPr lang="ja-JP" altLang="en-US" sz="2800" b="1" dirty="0" smtClean="0">
                <a:solidFill>
                  <a:srgbClr val="000000"/>
                </a:solidFill>
                <a:latin typeface="ＭＳ Ｐゴシック"/>
                <a:ea typeface="ＭＳ Ｐゴシック"/>
              </a:rPr>
              <a:t>。</a:t>
            </a:r>
            <a:endParaRPr lang="en-US" altLang="ja-JP" sz="2800" b="1"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27916792" y="18705513"/>
            <a:ext cx="1977668" cy="2062103"/>
          </a:xfrm>
          <a:prstGeom prst="rect">
            <a:avLst/>
          </a:prstGeom>
          <a:noFill/>
        </p:spPr>
        <p:txBody>
          <a:bodyPr wrap="square" rtlCol="0">
            <a:spAutoFit/>
          </a:bodyPr>
          <a:lstStyle/>
          <a:p>
            <a:pPr algn="ctr"/>
            <a:r>
              <a:rPr lang="en-US" altLang="ja-JP" sz="3200" dirty="0" smtClean="0">
                <a:latin typeface="ＭＳ Ｐゴシック" panose="020B0600070205080204" pitchFamily="50" charset="-128"/>
                <a:ea typeface="ＭＳ Ｐゴシック" panose="020B0600070205080204" pitchFamily="50" charset="-128"/>
              </a:rPr>
              <a:t>2008</a:t>
            </a:r>
            <a:r>
              <a:rPr lang="ja-JP" altLang="en-US" sz="3200" dirty="0">
                <a:latin typeface="ＭＳ Ｐゴシック" panose="020B0600070205080204" pitchFamily="50" charset="-128"/>
                <a:ea typeface="ＭＳ Ｐゴシック" panose="020B0600070205080204" pitchFamily="50" charset="-128"/>
              </a:rPr>
              <a:t>年ノーベル物理学</a:t>
            </a:r>
            <a:r>
              <a:rPr lang="ja-JP" altLang="en-US" sz="3200" dirty="0" smtClean="0">
                <a:latin typeface="ＭＳ Ｐゴシック" panose="020B0600070205080204" pitchFamily="50" charset="-128"/>
                <a:ea typeface="ＭＳ Ｐゴシック" panose="020B0600070205080204" pitchFamily="50" charset="-128"/>
              </a:rPr>
              <a:t>賞</a:t>
            </a:r>
            <a:endParaRPr lang="en-US" altLang="ja-JP" sz="3200" dirty="0" smtClean="0">
              <a:latin typeface="ＭＳ Ｐゴシック" panose="020B0600070205080204" pitchFamily="50" charset="-128"/>
              <a:ea typeface="ＭＳ Ｐゴシック" panose="020B0600070205080204" pitchFamily="50" charset="-128"/>
            </a:endParaRPr>
          </a:p>
          <a:p>
            <a:pPr algn="ctr"/>
            <a:endParaRPr lang="en-US" altLang="ja-JP" sz="3200" dirty="0" smtClean="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641489" y="30378101"/>
            <a:ext cx="15137421" cy="4154984"/>
          </a:xfrm>
          <a:prstGeom prst="rect">
            <a:avLst/>
          </a:prstGeom>
          <a:noFill/>
        </p:spPr>
        <p:txBody>
          <a:bodyPr wrap="square" rtlCol="0">
            <a:spAutoFit/>
          </a:bodyPr>
          <a:lstStyle/>
          <a:p>
            <a:pPr marL="4495800" indent="-4495800" defTabSz="850985">
              <a:spcBef>
                <a:spcPts val="0"/>
              </a:spcBef>
              <a:spcAft>
                <a:spcPts val="0"/>
              </a:spcAft>
              <a:tabLst>
                <a:tab pos="723900" algn="l"/>
              </a:tabLst>
              <a:defRPr/>
            </a:pPr>
            <a:r>
              <a:rPr lang="en-US" altLang="ja-JP" sz="4400" dirty="0" smtClean="0">
                <a:latin typeface="ＭＳ Ｐゴシック" panose="020B0600070205080204" pitchFamily="50" charset="-128"/>
                <a:ea typeface="ＭＳ Ｐゴシック" panose="020B0600070205080204" pitchFamily="50" charset="-128"/>
              </a:rPr>
              <a:t>	</a:t>
            </a:r>
            <a:r>
              <a:rPr lang="ja-JP" altLang="en-US" sz="4400" dirty="0" smtClean="0">
                <a:latin typeface="ＭＳ Ｐゴシック" panose="020B0600070205080204" pitchFamily="50" charset="-128"/>
                <a:ea typeface="ＭＳ Ｐゴシック" panose="020B0600070205080204" pitchFamily="50" charset="-128"/>
              </a:rPr>
              <a:t>・</a:t>
            </a:r>
            <a:r>
              <a:rPr lang="en-US" altLang="ja-JP" sz="4400" dirty="0" smtClean="0">
                <a:latin typeface="ＭＳ Ｐゴシック" panose="020B0600070205080204" pitchFamily="50" charset="-128"/>
                <a:ea typeface="ＭＳ Ｐゴシック" panose="020B0600070205080204" pitchFamily="50" charset="-128"/>
              </a:rPr>
              <a:t>	1967</a:t>
            </a:r>
            <a:r>
              <a:rPr lang="ja-JP" altLang="en-US" sz="4400" dirty="0" smtClean="0">
                <a:latin typeface="ＭＳ Ｐゴシック" panose="020B0600070205080204" pitchFamily="50" charset="-128"/>
                <a:ea typeface="ＭＳ Ｐゴシック" panose="020B0600070205080204" pitchFamily="50" charset="-128"/>
              </a:rPr>
              <a:t>年にワインバーグとサラムは</a:t>
            </a:r>
            <a:r>
              <a:rPr lang="en-US" altLang="ja-JP" sz="4400" dirty="0" smtClean="0">
                <a:latin typeface="ＭＳ Ｐゴシック" panose="020B0600070205080204" pitchFamily="50" charset="-128"/>
                <a:ea typeface="ＭＳ Ｐゴシック" panose="020B0600070205080204" pitchFamily="50" charset="-128"/>
              </a:rPr>
              <a:t>BEH</a:t>
            </a:r>
            <a:r>
              <a:rPr lang="ja-JP" altLang="en-US" sz="4400" dirty="0" smtClean="0">
                <a:latin typeface="ＭＳ Ｐゴシック" panose="020B0600070205080204" pitchFamily="50" charset="-128"/>
                <a:ea typeface="ＭＳ Ｐゴシック" panose="020B0600070205080204" pitchFamily="50" charset="-128"/>
              </a:rPr>
              <a:t>メカニズムを弱い力に応用し、２種類の局所ゲージ場</a:t>
            </a:r>
            <a:r>
              <a:rPr lang="ja-JP" altLang="en-US" sz="4400" dirty="0">
                <a:latin typeface="ＭＳ Ｐゴシック" panose="020B0600070205080204" pitchFamily="50" charset="-128"/>
                <a:ea typeface="ＭＳ Ｐゴシック" panose="020B0600070205080204" pitchFamily="50" charset="-128"/>
              </a:rPr>
              <a:t>（</a:t>
            </a:r>
            <a:r>
              <a:rPr lang="en-US" altLang="ja-JP" sz="4400" dirty="0" smtClean="0">
                <a:latin typeface="ＭＳ Ｐゴシック" panose="020B0600070205080204" pitchFamily="50" charset="-128"/>
                <a:ea typeface="ＭＳ Ｐゴシック" panose="020B0600070205080204" pitchFamily="50" charset="-128"/>
              </a:rPr>
              <a:t>SU</a:t>
            </a:r>
            <a:r>
              <a:rPr lang="en-US" altLang="ja-JP" sz="4400" baseline="-25000" dirty="0" smtClean="0">
                <a:latin typeface="ＭＳ Ｐゴシック" panose="020B0600070205080204" pitchFamily="50" charset="-128"/>
                <a:ea typeface="ＭＳ Ｐゴシック" panose="020B0600070205080204" pitchFamily="50" charset="-128"/>
              </a:rPr>
              <a:t>L</a:t>
            </a:r>
            <a:r>
              <a:rPr lang="en-US" altLang="ja-JP" sz="4400" dirty="0" smtClean="0">
                <a:latin typeface="ＭＳ Ｐゴシック" panose="020B0600070205080204" pitchFamily="50" charset="-128"/>
                <a:ea typeface="ＭＳ Ｐゴシック" panose="020B0600070205080204" pitchFamily="50" charset="-128"/>
              </a:rPr>
              <a:t>(2)</a:t>
            </a:r>
            <a:r>
              <a:rPr lang="ja-JP" altLang="en-US" sz="4400" dirty="0" smtClean="0">
                <a:latin typeface="ＭＳ Ｐゴシック" panose="020B0600070205080204" pitchFamily="50" charset="-128"/>
                <a:ea typeface="ＭＳ Ｐゴシック" panose="020B0600070205080204" pitchFamily="50" charset="-128"/>
              </a:rPr>
              <a:t>と</a:t>
            </a:r>
            <a:r>
              <a:rPr lang="en-US" altLang="ja-JP" sz="4400" dirty="0" smtClean="0">
                <a:latin typeface="ＭＳ Ｐゴシック" panose="020B0600070205080204" pitchFamily="50" charset="-128"/>
                <a:ea typeface="ＭＳ Ｐゴシック" panose="020B0600070205080204" pitchFamily="50" charset="-128"/>
              </a:rPr>
              <a:t>U</a:t>
            </a:r>
            <a:r>
              <a:rPr lang="en-US" altLang="ja-JP" sz="4400" baseline="-25000" dirty="0" smtClean="0">
                <a:latin typeface="ＭＳ Ｐゴシック" panose="020B0600070205080204" pitchFamily="50" charset="-128"/>
                <a:ea typeface="ＭＳ Ｐゴシック" panose="020B0600070205080204" pitchFamily="50" charset="-128"/>
              </a:rPr>
              <a:t>Y</a:t>
            </a:r>
            <a:r>
              <a:rPr lang="en-US" altLang="ja-JP" sz="4400" dirty="0" smtClean="0">
                <a:latin typeface="ＭＳ Ｐゴシック" panose="020B0600070205080204" pitchFamily="50" charset="-128"/>
                <a:ea typeface="ＭＳ Ｐゴシック" panose="020B0600070205080204" pitchFamily="50" charset="-128"/>
              </a:rPr>
              <a:t>(1)</a:t>
            </a:r>
            <a:r>
              <a:rPr lang="ja-JP" altLang="en-US" sz="4400" dirty="0" smtClean="0">
                <a:latin typeface="ＭＳ Ｐゴシック" panose="020B0600070205080204" pitchFamily="50" charset="-128"/>
                <a:ea typeface="ＭＳ Ｐゴシック" panose="020B0600070205080204" pitchFamily="50" charset="-128"/>
              </a:rPr>
              <a:t>）と４個のスカラー場が存在</a:t>
            </a:r>
            <a:endParaRPr lang="en-US" altLang="ja-JP" sz="4400" dirty="0" smtClean="0">
              <a:latin typeface="ＭＳ Ｐゴシック" panose="020B0600070205080204" pitchFamily="50" charset="-128"/>
              <a:ea typeface="ＭＳ Ｐゴシック" panose="020B0600070205080204" pitchFamily="50" charset="-128"/>
            </a:endParaRPr>
          </a:p>
          <a:p>
            <a:pPr marL="76200" indent="-76200" defTabSz="850985">
              <a:spcBef>
                <a:spcPts val="0"/>
              </a:spcBef>
              <a:spcAft>
                <a:spcPts val="2400"/>
              </a:spcAft>
              <a:tabLst>
                <a:tab pos="723900" algn="l"/>
              </a:tabLst>
              <a:defRPr/>
            </a:pPr>
            <a:r>
              <a:rPr lang="ja-JP" altLang="en-US" sz="4400" dirty="0" smtClean="0">
                <a:latin typeface="ＭＳ Ｐゴシック" panose="020B0600070205080204" pitchFamily="50" charset="-128"/>
                <a:ea typeface="ＭＳ Ｐゴシック" panose="020B0600070205080204" pitchFamily="50" charset="-128"/>
              </a:rPr>
              <a:t>する時、スカラー場の対称性が</a:t>
            </a:r>
            <a:r>
              <a:rPr lang="ja-JP" altLang="en-US" sz="4400" dirty="0">
                <a:latin typeface="ＭＳ Ｐゴシック" panose="020B0600070205080204" pitchFamily="50" charset="-128"/>
                <a:ea typeface="ＭＳ Ｐゴシック" panose="020B0600070205080204" pitchFamily="50" charset="-128"/>
              </a:rPr>
              <a:t>自発的</a:t>
            </a:r>
            <a:r>
              <a:rPr lang="ja-JP" altLang="en-US" sz="4400" dirty="0" smtClean="0">
                <a:latin typeface="ＭＳ Ｐゴシック" panose="020B0600070205080204" pitchFamily="50" charset="-128"/>
                <a:ea typeface="ＭＳ Ｐゴシック" panose="020B0600070205080204" pitchFamily="50" charset="-128"/>
              </a:rPr>
              <a:t>に破れると、</a:t>
            </a:r>
            <a:r>
              <a:rPr lang="en-US" altLang="ja-JP" sz="4400" dirty="0" smtClean="0">
                <a:latin typeface="ＭＳ Ｐゴシック" panose="020B0600070205080204" pitchFamily="50" charset="-128"/>
                <a:ea typeface="ＭＳ Ｐゴシック" panose="020B0600070205080204" pitchFamily="50" charset="-128"/>
              </a:rPr>
              <a:t>W, Z</a:t>
            </a:r>
            <a:r>
              <a:rPr lang="ja-JP" altLang="en-US" sz="4400" dirty="0" smtClean="0">
                <a:latin typeface="ＭＳ Ｐゴシック" panose="020B0600070205080204" pitchFamily="50" charset="-128"/>
                <a:ea typeface="ＭＳ Ｐゴシック" panose="020B0600070205080204" pitchFamily="50" charset="-128"/>
              </a:rPr>
              <a:t>ボゾンが質量を獲得し光子が質量ゼロのまま残る</a:t>
            </a:r>
            <a:r>
              <a:rPr lang="ja-JP" altLang="en-US" sz="4400" dirty="0" smtClean="0">
                <a:solidFill>
                  <a:srgbClr val="FF0000"/>
                </a:solidFill>
                <a:latin typeface="ＭＳ Ｐゴシック" panose="020B0600070205080204" pitchFamily="50" charset="-128"/>
                <a:ea typeface="ＭＳ Ｐゴシック" panose="020B0600070205080204" pitchFamily="50" charset="-128"/>
              </a:rPr>
              <a:t>電弱統一理論</a:t>
            </a:r>
            <a:r>
              <a:rPr lang="ja-JP" altLang="en-US" sz="4400" dirty="0" smtClean="0">
                <a:latin typeface="ＭＳ Ｐゴシック" panose="020B0600070205080204" pitchFamily="50" charset="-128"/>
                <a:ea typeface="ＭＳ Ｐゴシック" panose="020B0600070205080204" pitchFamily="50" charset="-128"/>
              </a:rPr>
              <a:t>を提案した。同時に電子やクォークの有限質量も説明できると指摘した。</a:t>
            </a:r>
            <a:endParaRPr lang="en-US" altLang="ja-JP" sz="4400" dirty="0" smtClean="0">
              <a:latin typeface="ＭＳ Ｐゴシック" panose="020B0600070205080204" pitchFamily="50" charset="-128"/>
              <a:ea typeface="ＭＳ Ｐゴシック" panose="020B0600070205080204" pitchFamily="50" charset="-128"/>
            </a:endParaRPr>
          </a:p>
        </p:txBody>
      </p:sp>
      <p:sp>
        <p:nvSpPr>
          <p:cNvPr id="53" name="コンテンツ プレースホルダ 2"/>
          <p:cNvSpPr txBox="1">
            <a:spLocks/>
          </p:cNvSpPr>
          <p:nvPr/>
        </p:nvSpPr>
        <p:spPr bwMode="auto">
          <a:xfrm>
            <a:off x="5131758" y="24294809"/>
            <a:ext cx="9209501" cy="2672958"/>
          </a:xfrm>
          <a:prstGeom prst="rect">
            <a:avLst/>
          </a:prstGeom>
          <a:noFill/>
          <a:ln w="9525">
            <a:noFill/>
            <a:miter lim="800000"/>
            <a:headEnd/>
            <a:tailEnd/>
          </a:ln>
          <a:scene3d>
            <a:camera prst="orthographicFront">
              <a:rot lat="0" lon="0" rev="0"/>
            </a:camera>
            <a:lightRig rig="threePt" dir="t"/>
          </a:scene3d>
        </p:spPr>
        <p:txBody>
          <a:bodyPr lIns="99532" tIns="49768" rIns="99532" bIns="49768"/>
          <a:lstStyle/>
          <a:p>
            <a:pPr defTabSz="993775" eaLnBrk="0" hangingPunct="0">
              <a:spcBef>
                <a:spcPct val="20000"/>
              </a:spcBef>
              <a:buSzPct val="70000"/>
              <a:defRPr/>
            </a:pPr>
            <a:r>
              <a:rPr lang="ja-JP" altLang="en-US" dirty="0" smtClean="0">
                <a:solidFill>
                  <a:srgbClr val="0000FF"/>
                </a:solidFill>
                <a:latin typeface="ＭＳ Ｐゴシック" panose="020B0600070205080204" pitchFamily="50" charset="-128"/>
                <a:ea typeface="ＭＳ Ｐゴシック" panose="020B0600070205080204" pitchFamily="50" charset="-128"/>
              </a:rPr>
              <a:t>場</a:t>
            </a:r>
            <a:r>
              <a:rPr lang="ja-JP" altLang="en-US" dirty="0">
                <a:solidFill>
                  <a:srgbClr val="0000FF"/>
                </a:solidFill>
                <a:latin typeface="ＭＳ Ｐゴシック" panose="020B0600070205080204" pitchFamily="50" charset="-128"/>
                <a:ea typeface="ＭＳ Ｐゴシック" panose="020B0600070205080204" pitchFamily="50" charset="-128"/>
              </a:rPr>
              <a:t>がゼロでない有限なところでエネルギーが最低になる場合、真空（青丸）は最低</a:t>
            </a:r>
            <a:r>
              <a:rPr lang="ja-JP" altLang="en-US" dirty="0" smtClean="0">
                <a:solidFill>
                  <a:srgbClr val="0000FF"/>
                </a:solidFill>
                <a:latin typeface="ＭＳ Ｐゴシック" panose="020B0600070205080204" pitchFamily="50" charset="-128"/>
                <a:ea typeface="ＭＳ Ｐゴシック" panose="020B0600070205080204" pitchFamily="50" charset="-128"/>
              </a:rPr>
              <a:t>エネルギー状態の</a:t>
            </a:r>
            <a:r>
              <a:rPr lang="ja-JP" altLang="en-US" dirty="0">
                <a:solidFill>
                  <a:srgbClr val="0000FF"/>
                </a:solidFill>
                <a:latin typeface="ＭＳ Ｐゴシック" panose="020B0600070205080204" pitchFamily="50" charset="-128"/>
                <a:ea typeface="ＭＳ Ｐゴシック" panose="020B0600070205080204" pitchFamily="50" charset="-128"/>
              </a:rPr>
              <a:t>どこかに移動する。最低エネルギー状態の円周方向</a:t>
            </a:r>
            <a:r>
              <a:rPr lang="ja-JP" altLang="en-US" dirty="0" smtClean="0">
                <a:solidFill>
                  <a:srgbClr val="0000FF"/>
                </a:solidFill>
                <a:latin typeface="ＭＳ Ｐゴシック" panose="020B0600070205080204" pitchFamily="50" charset="-128"/>
                <a:ea typeface="ＭＳ Ｐゴシック" panose="020B0600070205080204" pitchFamily="50" charset="-128"/>
              </a:rPr>
              <a:t>は</a:t>
            </a:r>
            <a:r>
              <a:rPr lang="ja-JP" altLang="en-US" dirty="0">
                <a:solidFill>
                  <a:srgbClr val="0000FF"/>
                </a:solidFill>
                <a:latin typeface="ＭＳ Ｐゴシック" panose="020B0600070205080204" pitchFamily="50" charset="-128"/>
                <a:ea typeface="ＭＳ Ｐゴシック" panose="020B0600070205080204" pitchFamily="50" charset="-128"/>
              </a:rPr>
              <a:t>自由</a:t>
            </a:r>
            <a:r>
              <a:rPr lang="ja-JP" altLang="en-US" dirty="0" smtClean="0">
                <a:solidFill>
                  <a:srgbClr val="0000FF"/>
                </a:solidFill>
                <a:latin typeface="ＭＳ Ｐゴシック" panose="020B0600070205080204" pitchFamily="50" charset="-128"/>
                <a:ea typeface="ＭＳ Ｐゴシック" panose="020B0600070205080204" pitchFamily="50" charset="-128"/>
              </a:rPr>
              <a:t>に動き回れる</a:t>
            </a:r>
            <a:r>
              <a:rPr lang="ja-JP" altLang="en-US" dirty="0">
                <a:solidFill>
                  <a:srgbClr val="0000FF"/>
                </a:solidFill>
                <a:latin typeface="ＭＳ Ｐゴシック" panose="020B0600070205080204" pitchFamily="50" charset="-128"/>
                <a:ea typeface="ＭＳ Ｐゴシック" panose="020B0600070205080204" pitchFamily="50" charset="-128"/>
              </a:rPr>
              <a:t>ので質量ゼロの</a:t>
            </a:r>
            <a:r>
              <a:rPr lang="ja-JP" altLang="en-US" dirty="0" smtClean="0">
                <a:solidFill>
                  <a:srgbClr val="0000FF"/>
                </a:solidFill>
                <a:latin typeface="ＭＳ Ｐゴシック" panose="020B0600070205080204" pitchFamily="50" charset="-128"/>
                <a:ea typeface="ＭＳ Ｐゴシック" panose="020B0600070205080204" pitchFamily="50" charset="-128"/>
              </a:rPr>
              <a:t>ゴールドストーン粒子（</a:t>
            </a:r>
            <a:r>
              <a:rPr lang="ja-JP" altLang="en-US" dirty="0" smtClean="0">
                <a:solidFill>
                  <a:srgbClr val="FF0000"/>
                </a:solidFill>
                <a:latin typeface="ＭＳ Ｐゴシック" panose="020B0600070205080204" pitchFamily="50" charset="-128"/>
                <a:ea typeface="ＭＳ Ｐゴシック" panose="020B0600070205080204" pitchFamily="50" charset="-128"/>
              </a:rPr>
              <a:t>赤丸</a:t>
            </a:r>
            <a:r>
              <a:rPr lang="ja-JP" altLang="en-US" dirty="0" smtClean="0">
                <a:solidFill>
                  <a:srgbClr val="0000FF"/>
                </a:solidFill>
                <a:latin typeface="ＭＳ Ｐゴシック" panose="020B0600070205080204" pitchFamily="50" charset="-128"/>
                <a:ea typeface="ＭＳ Ｐゴシック" panose="020B0600070205080204" pitchFamily="50" charset="-128"/>
              </a:rPr>
              <a:t>）が</a:t>
            </a:r>
            <a:r>
              <a:rPr lang="ja-JP" altLang="en-US" dirty="0">
                <a:solidFill>
                  <a:srgbClr val="0000FF"/>
                </a:solidFill>
                <a:latin typeface="ＭＳ Ｐゴシック" panose="020B0600070205080204" pitchFamily="50" charset="-128"/>
                <a:ea typeface="ＭＳ Ｐゴシック" panose="020B0600070205080204" pitchFamily="50" charset="-128"/>
              </a:rPr>
              <a:t>必</a:t>
            </a:r>
            <a:r>
              <a:rPr lang="ja-JP" altLang="en-US" dirty="0" smtClean="0">
                <a:solidFill>
                  <a:srgbClr val="0000FF"/>
                </a:solidFill>
                <a:latin typeface="ＭＳ Ｐゴシック" panose="020B0600070205080204" pitchFamily="50" charset="-128"/>
                <a:ea typeface="ＭＳ Ｐゴシック" panose="020B0600070205080204" pitchFamily="50" charset="-128"/>
              </a:rPr>
              <a:t>ず現れる。</a:t>
            </a:r>
            <a:endParaRPr lang="en-US" altLang="ja-JP" dirty="0">
              <a:solidFill>
                <a:srgbClr val="0000FF"/>
              </a:solidFill>
              <a:latin typeface="ＭＳ Ｐゴシック" panose="020B0600070205080204" pitchFamily="50" charset="-128"/>
              <a:ea typeface="ＭＳ Ｐゴシック" panose="020B0600070205080204" pitchFamily="50" charset="-128"/>
            </a:endParaRPr>
          </a:p>
        </p:txBody>
      </p:sp>
      <p:sp>
        <p:nvSpPr>
          <p:cNvPr id="54" name="コンテンツ プレースホルダ 2"/>
          <p:cNvSpPr txBox="1">
            <a:spLocks/>
          </p:cNvSpPr>
          <p:nvPr/>
        </p:nvSpPr>
        <p:spPr bwMode="auto">
          <a:xfrm>
            <a:off x="15469621" y="22555507"/>
            <a:ext cx="14380602" cy="4773578"/>
          </a:xfrm>
          <a:prstGeom prst="rect">
            <a:avLst/>
          </a:prstGeom>
          <a:noFill/>
          <a:ln w="9525">
            <a:noFill/>
            <a:miter lim="800000"/>
            <a:headEnd/>
            <a:tailEnd/>
          </a:ln>
          <a:scene3d>
            <a:camera prst="orthographicFront">
              <a:rot lat="0" lon="0" rev="0"/>
            </a:camera>
            <a:lightRig rig="threePt" dir="t"/>
          </a:scene3d>
        </p:spPr>
        <p:txBody>
          <a:bodyPr lIns="99532" tIns="49768" rIns="99532" bIns="49768"/>
          <a:lstStyle/>
          <a:p>
            <a:pPr defTabSz="993775" eaLnBrk="0" hangingPunct="0">
              <a:spcBef>
                <a:spcPct val="20000"/>
              </a:spcBef>
              <a:buSzPct val="70000"/>
              <a:defRPr/>
            </a:pPr>
            <a:r>
              <a:rPr lang="en-US" altLang="ja-JP" sz="4400" dirty="0" smtClean="0">
                <a:latin typeface="ＭＳ Ｐゴシック" panose="020B0600070205080204" pitchFamily="50" charset="-128"/>
                <a:ea typeface="ＭＳ Ｐゴシック" panose="020B0600070205080204" pitchFamily="50" charset="-128"/>
              </a:rPr>
              <a:t>1964</a:t>
            </a:r>
            <a:r>
              <a:rPr lang="ja-JP" altLang="en-US" sz="4400" dirty="0" smtClean="0">
                <a:latin typeface="ＭＳ Ｐゴシック" panose="020B0600070205080204" pitchFamily="50" charset="-128"/>
                <a:ea typeface="ＭＳ Ｐゴシック" panose="020B0600070205080204" pitchFamily="50" charset="-128"/>
              </a:rPr>
              <a:t>年に</a:t>
            </a:r>
            <a:r>
              <a:rPr lang="en-US" altLang="ja-JP" sz="4400" dirty="0">
                <a:solidFill>
                  <a:srgbClr val="000000"/>
                </a:solidFill>
                <a:latin typeface="ＭＳ Ｐゴシック"/>
                <a:ea typeface="ＭＳ Ｐゴシック" panose="020B0600070205080204" pitchFamily="50" charset="-128"/>
              </a:rPr>
              <a:t>R</a:t>
            </a:r>
            <a:r>
              <a:rPr lang="en-US" altLang="ja-JP" sz="4400" dirty="0" smtClean="0">
                <a:solidFill>
                  <a:srgbClr val="000000"/>
                </a:solidFill>
                <a:latin typeface="ＭＳ Ｐゴシック"/>
                <a:ea typeface="ＭＳ Ｐゴシック" panose="020B0600070205080204" pitchFamily="50" charset="-128"/>
              </a:rPr>
              <a:t>. </a:t>
            </a:r>
            <a:r>
              <a:rPr lang="ja-JP" altLang="en-US" sz="4400" dirty="0" smtClean="0">
                <a:solidFill>
                  <a:srgbClr val="000000"/>
                </a:solidFill>
                <a:latin typeface="ＭＳ Ｐゴシック"/>
                <a:ea typeface="ＭＳ Ｐゴシック" panose="020B0600070205080204" pitchFamily="50" charset="-128"/>
              </a:rPr>
              <a:t>ブラウト</a:t>
            </a:r>
            <a:r>
              <a:rPr lang="en-US" altLang="ja-JP" sz="4400" dirty="0" smtClean="0">
                <a:solidFill>
                  <a:srgbClr val="000000"/>
                </a:solidFill>
                <a:latin typeface="ＭＳ Ｐゴシック"/>
                <a:ea typeface="ＭＳ Ｐゴシック" panose="020B0600070205080204" pitchFamily="50" charset="-128"/>
              </a:rPr>
              <a:t>, F</a:t>
            </a:r>
            <a:r>
              <a:rPr lang="en-US" altLang="ja-JP" sz="4400" dirty="0">
                <a:solidFill>
                  <a:srgbClr val="000000"/>
                </a:solidFill>
                <a:latin typeface="ＭＳ Ｐゴシック"/>
                <a:ea typeface="ＭＳ Ｐゴシック" panose="020B0600070205080204" pitchFamily="50" charset="-128"/>
              </a:rPr>
              <a:t>. </a:t>
            </a:r>
            <a:r>
              <a:rPr lang="ja-JP" altLang="en-US" sz="4400" dirty="0" smtClean="0">
                <a:solidFill>
                  <a:srgbClr val="000000"/>
                </a:solidFill>
                <a:latin typeface="ＭＳ Ｐゴシック"/>
                <a:ea typeface="ＭＳ Ｐゴシック" panose="020B0600070205080204" pitchFamily="50" charset="-128"/>
              </a:rPr>
              <a:t>アングレールと</a:t>
            </a:r>
            <a:r>
              <a:rPr lang="en-US" altLang="ja-JP" sz="4400" dirty="0" smtClean="0">
                <a:solidFill>
                  <a:srgbClr val="000000"/>
                </a:solidFill>
                <a:latin typeface="ＭＳ Ｐゴシック"/>
                <a:ea typeface="ＭＳ Ｐゴシック" panose="020B0600070205080204" pitchFamily="50" charset="-128"/>
              </a:rPr>
              <a:t>P. </a:t>
            </a:r>
            <a:r>
              <a:rPr lang="ja-JP" altLang="en-US" sz="4400" dirty="0" smtClean="0">
                <a:solidFill>
                  <a:srgbClr val="000000"/>
                </a:solidFill>
                <a:latin typeface="ＭＳ Ｐゴシック"/>
                <a:ea typeface="ＭＳ Ｐゴシック" panose="020B0600070205080204" pitchFamily="50" charset="-128"/>
              </a:rPr>
              <a:t>ヒッグスは</a:t>
            </a:r>
            <a:r>
              <a:rPr lang="ja-JP" altLang="en-US" sz="4400" dirty="0">
                <a:solidFill>
                  <a:srgbClr val="000000"/>
                </a:solidFill>
                <a:latin typeface="ＭＳ Ｐゴシック"/>
                <a:ea typeface="ＭＳ Ｐゴシック" panose="020B0600070205080204" pitchFamily="50" charset="-128"/>
              </a:rPr>
              <a:t>、</a:t>
            </a:r>
            <a:r>
              <a:rPr lang="ja-JP" altLang="en-US" sz="4400" b="1" dirty="0" smtClean="0">
                <a:solidFill>
                  <a:srgbClr val="FF0000"/>
                </a:solidFill>
                <a:latin typeface="ＭＳ Ｐゴシック" panose="020B0600070205080204" pitchFamily="50" charset="-128"/>
                <a:ea typeface="ＭＳ Ｐゴシック" panose="020B0600070205080204" pitchFamily="50" charset="-128"/>
              </a:rPr>
              <a:t>スカラー場</a:t>
            </a:r>
            <a:r>
              <a:rPr lang="ja-JP" altLang="en-US" sz="4400" dirty="0" smtClean="0">
                <a:latin typeface="ＭＳ Ｐゴシック" panose="020B0600070205080204" pitchFamily="50" charset="-128"/>
                <a:ea typeface="ＭＳ Ｐゴシック" panose="020B0600070205080204" pitchFamily="50" charset="-128"/>
              </a:rPr>
              <a:t>と</a:t>
            </a:r>
            <a:r>
              <a:rPr lang="ja-JP" altLang="en-US" sz="4400" b="1" dirty="0" smtClean="0">
                <a:solidFill>
                  <a:srgbClr val="FF0000"/>
                </a:solidFill>
                <a:latin typeface="ＭＳ Ｐゴシック" panose="020B0600070205080204" pitchFamily="50" charset="-128"/>
                <a:ea typeface="ＭＳ Ｐゴシック" panose="020B0600070205080204" pitchFamily="50" charset="-128"/>
              </a:rPr>
              <a:t>局所ゲージ場</a:t>
            </a:r>
            <a:r>
              <a:rPr lang="ja-JP" altLang="en-US" sz="4400" dirty="0">
                <a:latin typeface="ＭＳ Ｐゴシック" panose="020B0600070205080204" pitchFamily="50" charset="-128"/>
                <a:ea typeface="ＭＳ Ｐゴシック" panose="020B0600070205080204" pitchFamily="50" charset="-128"/>
              </a:rPr>
              <a:t>が</a:t>
            </a:r>
            <a:r>
              <a:rPr lang="ja-JP" altLang="en-US" sz="4400" dirty="0" smtClean="0">
                <a:latin typeface="ＭＳ Ｐゴシック" panose="020B0600070205080204" pitchFamily="50" charset="-128"/>
                <a:ea typeface="ＭＳ Ｐゴシック" panose="020B0600070205080204" pitchFamily="50" charset="-128"/>
              </a:rPr>
              <a:t>混在していてスカラー場によ</a:t>
            </a:r>
            <a:r>
              <a:rPr lang="ja-JP" altLang="en-US" sz="4400" dirty="0">
                <a:latin typeface="ＭＳ Ｐゴシック" panose="020B0600070205080204" pitchFamily="50" charset="-128"/>
                <a:ea typeface="ＭＳ Ｐゴシック" panose="020B0600070205080204" pitchFamily="50" charset="-128"/>
              </a:rPr>
              <a:t>って</a:t>
            </a:r>
            <a:r>
              <a:rPr lang="ja-JP" altLang="en-US" sz="4400" dirty="0" smtClean="0">
                <a:latin typeface="ＭＳ Ｐゴシック" panose="020B0600070205080204" pitchFamily="50" charset="-128"/>
                <a:ea typeface="ＭＳ Ｐゴシック" panose="020B0600070205080204" pitchFamily="50" charset="-128"/>
              </a:rPr>
              <a:t>自発的に対称性</a:t>
            </a:r>
            <a:r>
              <a:rPr lang="ja-JP" altLang="en-US" sz="4400" dirty="0">
                <a:latin typeface="ＭＳ Ｐゴシック" panose="020B0600070205080204" pitchFamily="50" charset="-128"/>
                <a:ea typeface="ＭＳ Ｐゴシック" panose="020B0600070205080204" pitchFamily="50" charset="-128"/>
              </a:rPr>
              <a:t>が</a:t>
            </a:r>
            <a:r>
              <a:rPr lang="ja-JP" altLang="en-US" sz="4400" dirty="0" smtClean="0">
                <a:latin typeface="ＭＳ Ｐゴシック" panose="020B0600070205080204" pitchFamily="50" charset="-128"/>
                <a:ea typeface="ＭＳ Ｐゴシック" panose="020B0600070205080204" pitchFamily="50" charset="-128"/>
              </a:rPr>
              <a:t>破れた場合、出てく</a:t>
            </a:r>
            <a:r>
              <a:rPr lang="ja-JP" altLang="en-US" sz="4400" dirty="0">
                <a:latin typeface="ＭＳ Ｐゴシック" panose="020B0600070205080204" pitchFamily="50" charset="-128"/>
                <a:ea typeface="ＭＳ Ｐゴシック" panose="020B0600070205080204" pitchFamily="50" charset="-128"/>
              </a:rPr>
              <a:t>る</a:t>
            </a:r>
            <a:r>
              <a:rPr lang="ja-JP" altLang="en-US" sz="4400" dirty="0" smtClean="0">
                <a:latin typeface="ＭＳ Ｐゴシック" panose="020B0600070205080204" pitchFamily="50" charset="-128"/>
                <a:ea typeface="ＭＳ Ｐゴシック" panose="020B0600070205080204" pitchFamily="50" charset="-128"/>
              </a:rPr>
              <a:t>質量ゼロ</a:t>
            </a:r>
            <a:r>
              <a:rPr lang="ja-JP" altLang="en-US" sz="4400" dirty="0">
                <a:latin typeface="ＭＳ Ｐゴシック" panose="020B0600070205080204" pitchFamily="50" charset="-128"/>
                <a:ea typeface="ＭＳ Ｐゴシック" panose="020B0600070205080204" pitchFamily="50" charset="-128"/>
              </a:rPr>
              <a:t>の</a:t>
            </a:r>
            <a:r>
              <a:rPr lang="ja-JP" altLang="en-US" sz="4400" dirty="0" smtClean="0">
                <a:latin typeface="ＭＳ Ｐゴシック" panose="020B0600070205080204" pitchFamily="50" charset="-128"/>
                <a:ea typeface="ＭＳ Ｐゴシック" panose="020B0600070205080204" pitchFamily="50" charset="-128"/>
              </a:rPr>
              <a:t>南部</a:t>
            </a:r>
            <a:r>
              <a:rPr lang="ja-JP" altLang="en-US" sz="4400" dirty="0">
                <a:latin typeface="ＭＳ Ｐゴシック" panose="020B0600070205080204" pitchFamily="50" charset="-128"/>
                <a:ea typeface="ＭＳ Ｐゴシック" panose="020B0600070205080204" pitchFamily="50" charset="-128"/>
              </a:rPr>
              <a:t>・</a:t>
            </a:r>
            <a:r>
              <a:rPr lang="ja-JP" altLang="en-US" sz="4400" dirty="0" smtClean="0">
                <a:latin typeface="ＭＳ Ｐゴシック" panose="020B0600070205080204" pitchFamily="50" charset="-128"/>
                <a:ea typeface="ＭＳ Ｐゴシック" panose="020B0600070205080204" pitchFamily="50" charset="-128"/>
              </a:rPr>
              <a:t>ゴールドストーン粒子</a:t>
            </a:r>
            <a:r>
              <a:rPr lang="ja-JP" altLang="en-US" sz="4400" dirty="0">
                <a:latin typeface="ＭＳ Ｐゴシック" panose="020B0600070205080204" pitchFamily="50" charset="-128"/>
                <a:ea typeface="ＭＳ Ｐゴシック" panose="020B0600070205080204" pitchFamily="50" charset="-128"/>
              </a:rPr>
              <a:t>が</a:t>
            </a:r>
            <a:r>
              <a:rPr lang="ja-JP" altLang="en-US" sz="4400" dirty="0" smtClean="0">
                <a:latin typeface="ＭＳ Ｐゴシック" panose="020B0600070205080204" pitchFamily="50" charset="-128"/>
                <a:ea typeface="ＭＳ Ｐゴシック" panose="020B0600070205080204" pitchFamily="50" charset="-128"/>
              </a:rPr>
              <a:t>ゲージ場</a:t>
            </a:r>
            <a:r>
              <a:rPr lang="ja-JP" altLang="en-US" sz="4400" dirty="0">
                <a:latin typeface="ＭＳ Ｐゴシック" panose="020B0600070205080204" pitchFamily="50" charset="-128"/>
                <a:ea typeface="ＭＳ Ｐゴシック" panose="020B0600070205080204" pitchFamily="50" charset="-128"/>
              </a:rPr>
              <a:t>に吸収</a:t>
            </a:r>
            <a:r>
              <a:rPr lang="ja-JP" altLang="en-US" sz="4400" dirty="0" smtClean="0">
                <a:latin typeface="ＭＳ Ｐゴシック" panose="020B0600070205080204" pitchFamily="50" charset="-128"/>
                <a:ea typeface="ＭＳ Ｐゴシック" panose="020B0600070205080204" pitchFamily="50" charset="-128"/>
              </a:rPr>
              <a:t>されて（喰われて）ゲージ場に伴う粒子が</a:t>
            </a:r>
            <a:r>
              <a:rPr lang="ja-JP" altLang="en-US" sz="4400" dirty="0">
                <a:latin typeface="ＭＳ Ｐゴシック" panose="020B0600070205080204" pitchFamily="50" charset="-128"/>
                <a:ea typeface="ＭＳ Ｐゴシック" panose="020B0600070205080204" pitchFamily="50" charset="-128"/>
              </a:rPr>
              <a:t>質量を</a:t>
            </a:r>
            <a:r>
              <a:rPr lang="ja-JP" altLang="en-US" sz="4400" dirty="0" smtClean="0">
                <a:latin typeface="ＭＳ Ｐゴシック" panose="020B0600070205080204" pitchFamily="50" charset="-128"/>
                <a:ea typeface="ＭＳ Ｐゴシック" panose="020B0600070205080204" pitchFamily="50" charset="-128"/>
              </a:rPr>
              <a:t>獲得できることを証明した</a:t>
            </a:r>
            <a:r>
              <a:rPr lang="ja-JP" altLang="en-US" sz="4400" dirty="0">
                <a:latin typeface="ＭＳ Ｐゴシック" panose="020B0600070205080204" pitchFamily="50" charset="-128"/>
                <a:ea typeface="ＭＳ Ｐゴシック" panose="020B0600070205080204" pitchFamily="50" charset="-128"/>
              </a:rPr>
              <a:t>。これを</a:t>
            </a:r>
            <a:r>
              <a:rPr lang="en-US" altLang="ja-JP" sz="4400" dirty="0">
                <a:latin typeface="ＭＳ Ｐゴシック" panose="020B0600070205080204" pitchFamily="50" charset="-128"/>
                <a:ea typeface="ＭＳ Ｐゴシック" panose="020B0600070205080204" pitchFamily="50" charset="-128"/>
              </a:rPr>
              <a:t>BEH</a:t>
            </a:r>
            <a:r>
              <a:rPr lang="ja-JP" altLang="en-US" sz="4400" dirty="0">
                <a:latin typeface="ＭＳ Ｐゴシック" panose="020B0600070205080204" pitchFamily="50" charset="-128"/>
                <a:ea typeface="ＭＳ Ｐゴシック" panose="020B0600070205080204" pitchFamily="50" charset="-128"/>
              </a:rPr>
              <a:t>メカニズムと呼ぶ</a:t>
            </a:r>
            <a:r>
              <a:rPr lang="ja-JP" altLang="en-US" sz="4400" dirty="0" smtClean="0">
                <a:latin typeface="ＭＳ Ｐゴシック" panose="020B0600070205080204" pitchFamily="50" charset="-128"/>
                <a:ea typeface="ＭＳ Ｐゴシック" panose="020B0600070205080204" pitchFamily="50" charset="-128"/>
              </a:rPr>
              <a:t>。</a:t>
            </a:r>
            <a:r>
              <a:rPr lang="ja-JP" altLang="en-US" sz="4400" dirty="0">
                <a:latin typeface="ＭＳ Ｐゴシック" panose="020B0600070205080204" pitchFamily="50" charset="-128"/>
                <a:ea typeface="ＭＳ Ｐゴシック" panose="020B0600070205080204" pitchFamily="50" charset="-128"/>
              </a:rPr>
              <a:t>ヒッグス</a:t>
            </a:r>
            <a:r>
              <a:rPr lang="ja-JP" altLang="en-US" sz="4400" dirty="0" smtClean="0">
                <a:latin typeface="ＭＳ Ｐゴシック" panose="020B0600070205080204" pitchFamily="50" charset="-128"/>
                <a:ea typeface="ＭＳ Ｐゴシック" panose="020B0600070205080204" pitchFamily="50" charset="-128"/>
              </a:rPr>
              <a:t>はこの結果として有限質量のスカラー粒子（</a:t>
            </a:r>
            <a:r>
              <a:rPr lang="ja-JP" altLang="en-US" sz="4400" dirty="0">
                <a:latin typeface="ＭＳ Ｐゴシック" panose="020B0600070205080204" pitchFamily="50" charset="-128"/>
                <a:ea typeface="ＭＳ Ｐゴシック" panose="020B0600070205080204" pitchFamily="50" charset="-128"/>
              </a:rPr>
              <a:t>ヒッグス</a:t>
            </a:r>
            <a:r>
              <a:rPr lang="ja-JP" altLang="en-US" sz="4400" dirty="0" smtClean="0">
                <a:latin typeface="ＭＳ Ｐゴシック" panose="020B0600070205080204" pitchFamily="50" charset="-128"/>
                <a:ea typeface="ＭＳ Ｐゴシック" panose="020B0600070205080204" pitchFamily="50" charset="-128"/>
              </a:rPr>
              <a:t>粒子）</a:t>
            </a:r>
            <a:r>
              <a:rPr lang="ja-JP" altLang="en-US" sz="4400" dirty="0">
                <a:latin typeface="ＭＳ Ｐゴシック" panose="020B0600070205080204" pitchFamily="50" charset="-128"/>
                <a:ea typeface="ＭＳ Ｐゴシック" panose="020B0600070205080204" pitchFamily="50" charset="-128"/>
              </a:rPr>
              <a:t>が</a:t>
            </a:r>
            <a:r>
              <a:rPr lang="ja-JP" altLang="en-US" sz="4400" dirty="0" smtClean="0">
                <a:latin typeface="ＭＳ Ｐゴシック" panose="020B0600070205080204" pitchFamily="50" charset="-128"/>
                <a:ea typeface="ＭＳ Ｐゴシック" panose="020B0600070205080204" pitchFamily="50" charset="-128"/>
              </a:rPr>
              <a:t>出現する事</a:t>
            </a:r>
            <a:r>
              <a:rPr lang="ja-JP" altLang="en-US" sz="4400" dirty="0">
                <a:latin typeface="ＭＳ Ｐゴシック" panose="020B0600070205080204" pitchFamily="50" charset="-128"/>
                <a:ea typeface="ＭＳ Ｐゴシック" panose="020B0600070205080204" pitchFamily="50" charset="-128"/>
              </a:rPr>
              <a:t>を予言した</a:t>
            </a:r>
            <a:r>
              <a:rPr lang="ja-JP" altLang="en-US" sz="4400" dirty="0" smtClean="0">
                <a:latin typeface="ＭＳ Ｐゴシック" panose="020B0600070205080204" pitchFamily="50" charset="-128"/>
                <a:ea typeface="ＭＳ Ｐゴシック" panose="020B0600070205080204" pitchFamily="50" charset="-128"/>
              </a:rPr>
              <a:t>。</a:t>
            </a:r>
            <a:endParaRPr lang="en-US" altLang="ja-JP" sz="1800" b="0" kern="0" dirty="0">
              <a:latin typeface="+mj-ea"/>
              <a:ea typeface="+mj-ea"/>
            </a:endParaRPr>
          </a:p>
          <a:p>
            <a:pPr defTabSz="993775" eaLnBrk="0" hangingPunct="0">
              <a:spcBef>
                <a:spcPct val="20000"/>
              </a:spcBef>
              <a:buSzPct val="70000"/>
              <a:defRPr/>
            </a:pPr>
            <a:r>
              <a:rPr lang="en-US" altLang="ja-JP" sz="1800" b="0" kern="0" dirty="0">
                <a:latin typeface="+mj-ea"/>
                <a:ea typeface="+mj-ea"/>
              </a:rPr>
              <a:t> </a:t>
            </a:r>
          </a:p>
          <a:p>
            <a:pPr defTabSz="993775" eaLnBrk="0" hangingPunct="0">
              <a:spcBef>
                <a:spcPct val="20000"/>
              </a:spcBef>
              <a:buSzPct val="70000"/>
              <a:defRPr/>
            </a:pPr>
            <a:endParaRPr lang="en-US" altLang="ja-JP" sz="1800" b="0" kern="0" dirty="0">
              <a:latin typeface="+mj-ea"/>
              <a:ea typeface="+mj-ea"/>
            </a:endParaRPr>
          </a:p>
          <a:p>
            <a:pPr defTabSz="993775" eaLnBrk="0" hangingPunct="0">
              <a:spcBef>
                <a:spcPct val="20000"/>
              </a:spcBef>
              <a:buSzPct val="70000"/>
              <a:defRPr/>
            </a:pPr>
            <a:endParaRPr lang="en-US" altLang="ja-JP" sz="1800" b="0" kern="0" dirty="0">
              <a:latin typeface="+mj-ea"/>
              <a:ea typeface="+mj-ea"/>
            </a:endParaRPr>
          </a:p>
        </p:txBody>
      </p:sp>
      <p:sp>
        <p:nvSpPr>
          <p:cNvPr id="56" name="テキスト ボックス 55"/>
          <p:cNvSpPr txBox="1"/>
          <p:nvPr/>
        </p:nvSpPr>
        <p:spPr>
          <a:xfrm>
            <a:off x="707290" y="27162067"/>
            <a:ext cx="13917213" cy="769441"/>
          </a:xfrm>
          <a:prstGeom prst="rect">
            <a:avLst/>
          </a:prstGeom>
          <a:noFill/>
        </p:spPr>
        <p:txBody>
          <a:bodyPr wrap="square" rtlCol="0">
            <a:spAutoFit/>
          </a:bodyPr>
          <a:lstStyle/>
          <a:p>
            <a:r>
              <a:rPr lang="ja-JP" altLang="en-US" sz="4400" dirty="0" smtClean="0">
                <a:latin typeface="ＭＳ Ｐゴシック" panose="020B0600070205080204" pitchFamily="50" charset="-128"/>
                <a:ea typeface="ＭＳ Ｐゴシック" panose="020B0600070205080204" pitchFamily="50" charset="-128"/>
              </a:rPr>
              <a:t>現実には質量ゼロの粒子は光子以外は発見されていない。</a:t>
            </a:r>
            <a:endParaRPr kumimoji="1" lang="ja-JP" altLang="en-US" sz="4400" b="1" dirty="0">
              <a:latin typeface="ＭＳ Ｐゴシック" panose="020B0600070205080204" pitchFamily="50" charset="-128"/>
              <a:ea typeface="ＭＳ Ｐゴシック" panose="020B0600070205080204" pitchFamily="50" charset="-128"/>
            </a:endParaRPr>
          </a:p>
        </p:txBody>
      </p:sp>
      <p:pic>
        <p:nvPicPr>
          <p:cNvPr id="57" name="図 5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7040" y="24352218"/>
            <a:ext cx="4093596" cy="2650429"/>
          </a:xfrm>
          <a:prstGeom prst="rect">
            <a:avLst/>
          </a:prstGeom>
        </p:spPr>
      </p:pic>
      <p:sp>
        <p:nvSpPr>
          <p:cNvPr id="6" name="円弧 5"/>
          <p:cNvSpPr/>
          <p:nvPr/>
        </p:nvSpPr>
        <p:spPr bwMode="auto">
          <a:xfrm>
            <a:off x="1652361" y="25571715"/>
            <a:ext cx="2561720" cy="1279257"/>
          </a:xfrm>
          <a:prstGeom prst="arc">
            <a:avLst>
              <a:gd name="adj1" fmla="val 9472828"/>
              <a:gd name="adj2" fmla="val 12299956"/>
            </a:avLst>
          </a:prstGeom>
          <a:noFill/>
          <a:ln w="76200" cap="flat" cmpd="sng" algn="ctr">
            <a:solidFill>
              <a:srgbClr val="FF0000"/>
            </a:solidFill>
            <a:prstDash val="solid"/>
            <a:round/>
            <a:headEnd type="triangle" w="lg" len="med"/>
            <a:tailEnd type="triangle" w="lg" len="med"/>
          </a:ln>
          <a:effectLst/>
          <a:scene3d>
            <a:camera prst="orthographicFront">
              <a:rot lat="3600000" lon="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5" name="円/楕円 4"/>
          <p:cNvSpPr/>
          <p:nvPr/>
        </p:nvSpPr>
        <p:spPr bwMode="auto">
          <a:xfrm>
            <a:off x="1544349" y="26058572"/>
            <a:ext cx="216024" cy="216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pic>
        <p:nvPicPr>
          <p:cNvPr id="62" name="Picture 37"/>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6656545" y="27857150"/>
            <a:ext cx="5443257" cy="3870233"/>
          </a:xfrm>
          <a:prstGeom prst="rect">
            <a:avLst/>
          </a:prstGeom>
          <a:noFill/>
          <a:ln w="9525">
            <a:noFill/>
            <a:miter lim="800000"/>
            <a:headEnd/>
            <a:tailEnd/>
          </a:ln>
        </p:spPr>
      </p:pic>
      <p:sp>
        <p:nvSpPr>
          <p:cNvPr id="63" name="右矢印 23"/>
          <p:cNvSpPr>
            <a:spLocks noChangeArrowheads="1"/>
          </p:cNvSpPr>
          <p:nvPr/>
        </p:nvSpPr>
        <p:spPr bwMode="auto">
          <a:xfrm>
            <a:off x="22340787" y="29795696"/>
            <a:ext cx="1155908" cy="817021"/>
          </a:xfrm>
          <a:prstGeom prst="rightArrow">
            <a:avLst>
              <a:gd name="adj1" fmla="val 50000"/>
              <a:gd name="adj2" fmla="val 50000"/>
            </a:avLst>
          </a:prstGeom>
          <a:solidFill>
            <a:srgbClr val="0000FF"/>
          </a:solidFill>
          <a:ln w="9525" algn="ctr">
            <a:solidFill>
              <a:srgbClr val="0000FF"/>
            </a:solidFill>
            <a:round/>
            <a:headEnd/>
            <a:tailEnd/>
          </a:ln>
        </p:spPr>
        <p:txBody>
          <a:bodyPr/>
          <a:lstStyle>
            <a:lvl1pPr defTabSz="874713" eaLnBrk="0" hangingPunct="0">
              <a:defRPr kumimoji="1" sz="1100">
                <a:solidFill>
                  <a:schemeClr val="tx1"/>
                </a:solidFill>
                <a:latin typeface="Arial" panose="020B0604020202020204" pitchFamily="34" charset="0"/>
                <a:ea typeface="ＭＳ Ｐゴシック" panose="020B0600070205080204" pitchFamily="50" charset="-128"/>
              </a:defRPr>
            </a:lvl1pPr>
            <a:lvl2pPr marL="742950" indent="-285750" defTabSz="874713" eaLnBrk="0" hangingPunct="0">
              <a:defRPr kumimoji="1" sz="1100">
                <a:solidFill>
                  <a:schemeClr val="tx1"/>
                </a:solidFill>
                <a:latin typeface="Arial" panose="020B0604020202020204" pitchFamily="34" charset="0"/>
                <a:ea typeface="ＭＳ Ｐゴシック" panose="020B0600070205080204" pitchFamily="50" charset="-128"/>
              </a:defRPr>
            </a:lvl2pPr>
            <a:lvl3pPr marL="1143000" indent="-228600" defTabSz="874713" eaLnBrk="0" hangingPunct="0">
              <a:defRPr kumimoji="1" sz="1100">
                <a:solidFill>
                  <a:schemeClr val="tx1"/>
                </a:solidFill>
                <a:latin typeface="Arial" panose="020B0604020202020204" pitchFamily="34" charset="0"/>
                <a:ea typeface="ＭＳ Ｐゴシック" panose="020B0600070205080204" pitchFamily="50" charset="-128"/>
              </a:defRPr>
            </a:lvl3pPr>
            <a:lvl4pPr marL="1600200" indent="-228600" defTabSz="874713" eaLnBrk="0" hangingPunct="0">
              <a:defRPr kumimoji="1" sz="1100">
                <a:solidFill>
                  <a:schemeClr val="tx1"/>
                </a:solidFill>
                <a:latin typeface="Arial" panose="020B0604020202020204" pitchFamily="34" charset="0"/>
                <a:ea typeface="ＭＳ Ｐゴシック" panose="020B0600070205080204" pitchFamily="50" charset="-128"/>
              </a:defRPr>
            </a:lvl4pPr>
            <a:lvl5pPr marL="2057400" indent="-228600" defTabSz="874713" eaLnBrk="0" hangingPunct="0">
              <a:defRPr kumimoji="1" sz="1100">
                <a:solidFill>
                  <a:schemeClr val="tx1"/>
                </a:solidFill>
                <a:latin typeface="Arial" panose="020B0604020202020204" pitchFamily="34" charset="0"/>
                <a:ea typeface="ＭＳ Ｐゴシック" panose="020B0600070205080204" pitchFamily="50" charset="-128"/>
              </a:defRPr>
            </a:lvl5pPr>
            <a:lvl6pPr marL="2514600" indent="-228600" defTabSz="874713" eaLnBrk="0" fontAlgn="base" hangingPunct="0">
              <a:spcBef>
                <a:spcPct val="0"/>
              </a:spcBef>
              <a:spcAft>
                <a:spcPct val="0"/>
              </a:spcAft>
              <a:defRPr kumimoji="1" sz="1100">
                <a:solidFill>
                  <a:schemeClr val="tx1"/>
                </a:solidFill>
                <a:latin typeface="Arial" panose="020B0604020202020204" pitchFamily="34" charset="0"/>
                <a:ea typeface="ＭＳ Ｐゴシック" panose="020B0600070205080204" pitchFamily="50" charset="-128"/>
              </a:defRPr>
            </a:lvl6pPr>
            <a:lvl7pPr marL="2971800" indent="-228600" defTabSz="874713" eaLnBrk="0" fontAlgn="base" hangingPunct="0">
              <a:spcBef>
                <a:spcPct val="0"/>
              </a:spcBef>
              <a:spcAft>
                <a:spcPct val="0"/>
              </a:spcAft>
              <a:defRPr kumimoji="1" sz="1100">
                <a:solidFill>
                  <a:schemeClr val="tx1"/>
                </a:solidFill>
                <a:latin typeface="Arial" panose="020B0604020202020204" pitchFamily="34" charset="0"/>
                <a:ea typeface="ＭＳ Ｐゴシック" panose="020B0600070205080204" pitchFamily="50" charset="-128"/>
              </a:defRPr>
            </a:lvl7pPr>
            <a:lvl8pPr marL="3429000" indent="-228600" defTabSz="874713" eaLnBrk="0" fontAlgn="base" hangingPunct="0">
              <a:spcBef>
                <a:spcPct val="0"/>
              </a:spcBef>
              <a:spcAft>
                <a:spcPct val="0"/>
              </a:spcAft>
              <a:defRPr kumimoji="1" sz="1100">
                <a:solidFill>
                  <a:schemeClr val="tx1"/>
                </a:solidFill>
                <a:latin typeface="Arial" panose="020B0604020202020204" pitchFamily="34" charset="0"/>
                <a:ea typeface="ＭＳ Ｐゴシック" panose="020B0600070205080204" pitchFamily="50" charset="-128"/>
              </a:defRPr>
            </a:lvl8pPr>
            <a:lvl9pPr marL="3886200" indent="-228600" defTabSz="874713" eaLnBrk="0" fontAlgn="base" hangingPunct="0">
              <a:spcBef>
                <a:spcPct val="0"/>
              </a:spcBef>
              <a:spcAft>
                <a:spcPct val="0"/>
              </a:spcAft>
              <a:defRPr kumimoji="1" sz="11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endParaRPr lang="ja-JP" altLang="en-US" sz="1085" b="1" dirty="0">
              <a:solidFill>
                <a:srgbClr val="000000"/>
              </a:solidFill>
            </a:endParaRPr>
          </a:p>
        </p:txBody>
      </p:sp>
      <p:pic>
        <p:nvPicPr>
          <p:cNvPr id="76" name="Picture 20"/>
          <p:cNvPicPr>
            <a:picLocks noChangeAspect="1" noChangeArrowheads="1"/>
          </p:cNvPicPr>
          <p:nvPr/>
        </p:nvPicPr>
        <p:blipFill>
          <a:blip r:embed="rId14" cstate="print"/>
          <a:srcRect/>
          <a:stretch>
            <a:fillRect/>
          </a:stretch>
        </p:blipFill>
        <p:spPr bwMode="auto">
          <a:xfrm>
            <a:off x="510415" y="28851343"/>
            <a:ext cx="1911658" cy="2705728"/>
          </a:xfrm>
          <a:prstGeom prst="rect">
            <a:avLst/>
          </a:prstGeom>
          <a:noFill/>
          <a:effectLst/>
        </p:spPr>
      </p:pic>
      <p:pic>
        <p:nvPicPr>
          <p:cNvPr id="77" name="Picture 21"/>
          <p:cNvPicPr>
            <a:picLocks noChangeAspect="1" noChangeArrowheads="1"/>
          </p:cNvPicPr>
          <p:nvPr/>
        </p:nvPicPr>
        <p:blipFill>
          <a:blip r:embed="rId15" cstate="print"/>
          <a:srcRect/>
          <a:stretch>
            <a:fillRect/>
          </a:stretch>
        </p:blipFill>
        <p:spPr bwMode="auto">
          <a:xfrm>
            <a:off x="2653677" y="28831219"/>
            <a:ext cx="1913648" cy="2708545"/>
          </a:xfrm>
          <a:prstGeom prst="rect">
            <a:avLst/>
          </a:prstGeom>
          <a:noFill/>
          <a:effectLst/>
        </p:spPr>
      </p:pic>
      <p:sp>
        <p:nvSpPr>
          <p:cNvPr id="78" name="Text Box 7"/>
          <p:cNvSpPr txBox="1">
            <a:spLocks noChangeArrowheads="1"/>
          </p:cNvSpPr>
          <p:nvPr/>
        </p:nvSpPr>
        <p:spPr bwMode="auto">
          <a:xfrm>
            <a:off x="362344" y="31605560"/>
            <a:ext cx="4536834" cy="517909"/>
          </a:xfrm>
          <a:prstGeom prst="rect">
            <a:avLst/>
          </a:prstGeom>
          <a:noFill/>
          <a:ln w="9525">
            <a:noFill/>
            <a:miter lim="800000"/>
            <a:headEnd/>
            <a:tailEnd/>
          </a:ln>
          <a:effectLst/>
        </p:spPr>
        <p:txBody>
          <a:bodyPr wrap="square" lIns="86179" tIns="43090" rIns="86179" bIns="43090">
            <a:spAutoFit/>
          </a:bodyPr>
          <a:lstStyle/>
          <a:p>
            <a:pPr algn="ctr" defTabSz="781903" fontAlgn="base">
              <a:spcBef>
                <a:spcPct val="0"/>
              </a:spcBef>
              <a:spcAft>
                <a:spcPct val="0"/>
              </a:spcAft>
            </a:pPr>
            <a:r>
              <a:rPr lang="en-US" altLang="ja-JP" sz="2800" dirty="0" smtClean="0">
                <a:solidFill>
                  <a:srgbClr val="000000"/>
                </a:solidFill>
                <a:latin typeface="ＭＳ Ｐゴシック"/>
                <a:ea typeface="ＭＳ Ｐゴシック"/>
                <a:cs typeface="Arial Unicode MS" pitchFamily="50" charset="-128"/>
              </a:rPr>
              <a:t>S</a:t>
            </a:r>
            <a:r>
              <a:rPr lang="en-US" altLang="ja-JP" sz="2800" dirty="0">
                <a:solidFill>
                  <a:srgbClr val="000000"/>
                </a:solidFill>
                <a:latin typeface="ＭＳ Ｐゴシック"/>
                <a:ea typeface="ＭＳ Ｐゴシック"/>
                <a:cs typeface="Arial Unicode MS" pitchFamily="50" charset="-128"/>
              </a:rPr>
              <a:t>. </a:t>
            </a:r>
            <a:r>
              <a:rPr lang="ja-JP" altLang="en-US" sz="2800" dirty="0" smtClean="0">
                <a:latin typeface="ＭＳ Ｐゴシック" panose="020B0600070205080204" pitchFamily="50" charset="-128"/>
                <a:ea typeface="ＭＳ Ｐゴシック" panose="020B0600070205080204" pitchFamily="50" charset="-128"/>
              </a:rPr>
              <a:t>ワインバーグ</a:t>
            </a:r>
            <a:r>
              <a:rPr lang="en-US" altLang="ja-JP" sz="2800" dirty="0" smtClean="0">
                <a:latin typeface="ＭＳ Ｐゴシック" panose="020B0600070205080204" pitchFamily="50" charset="-128"/>
                <a:ea typeface="ＭＳ Ｐゴシック" panose="020B0600070205080204" pitchFamily="50" charset="-128"/>
              </a:rPr>
              <a:t>,  A</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 サラム</a:t>
            </a:r>
          </a:p>
        </p:txBody>
      </p:sp>
      <p:sp>
        <p:nvSpPr>
          <p:cNvPr id="85" name="テキスト ボックス 84"/>
          <p:cNvSpPr txBox="1"/>
          <p:nvPr/>
        </p:nvSpPr>
        <p:spPr>
          <a:xfrm>
            <a:off x="535455" y="34933376"/>
            <a:ext cx="6775736" cy="6801862"/>
          </a:xfrm>
          <a:prstGeom prst="rect">
            <a:avLst/>
          </a:prstGeom>
          <a:noFill/>
        </p:spPr>
        <p:txBody>
          <a:bodyPr wrap="square" rtlCol="0">
            <a:spAutoFit/>
          </a:bodyPr>
          <a:lstStyle/>
          <a:p>
            <a:pPr marL="342900" indent="-342900" defTabSz="850985">
              <a:spcBef>
                <a:spcPts val="0"/>
              </a:spcBef>
              <a:spcAft>
                <a:spcPts val="2400"/>
              </a:spcAft>
              <a:tabLst>
                <a:tab pos="723900" algn="l"/>
              </a:tabLst>
              <a:defRPr/>
            </a:pPr>
            <a:r>
              <a:rPr lang="ja-JP" altLang="en-US" sz="4400" dirty="0" smtClean="0">
                <a:latin typeface="ＭＳ Ｐゴシック" panose="020B0600070205080204" pitchFamily="50" charset="-128"/>
                <a:ea typeface="ＭＳ Ｐゴシック" panose="020B0600070205080204" pitchFamily="50" charset="-128"/>
              </a:rPr>
              <a:t>・</a:t>
            </a:r>
            <a:r>
              <a:rPr lang="en-US" altLang="ja-JP" sz="4400" dirty="0" smtClean="0">
                <a:latin typeface="ＭＳ Ｐゴシック" panose="020B0600070205080204" pitchFamily="50" charset="-128"/>
                <a:ea typeface="ＭＳ Ｐゴシック" panose="020B0600070205080204" pitchFamily="50" charset="-128"/>
              </a:rPr>
              <a:t>	1972</a:t>
            </a:r>
            <a:r>
              <a:rPr lang="ja-JP" altLang="en-US" sz="4400" dirty="0">
                <a:latin typeface="ＭＳ Ｐゴシック" panose="020B0600070205080204" pitchFamily="50" charset="-128"/>
                <a:ea typeface="ＭＳ Ｐゴシック" panose="020B0600070205080204" pitchFamily="50" charset="-128"/>
              </a:rPr>
              <a:t>年に</a:t>
            </a:r>
            <a:r>
              <a:rPr lang="en-US" altLang="ja-JP" sz="4400" dirty="0" smtClean="0">
                <a:latin typeface="ＭＳ Ｐゴシック" panose="020B0600070205080204" pitchFamily="50" charset="-128"/>
                <a:ea typeface="ＭＳ Ｐゴシック" panose="020B0600070205080204" pitchFamily="50" charset="-128"/>
              </a:rPr>
              <a:t>G</a:t>
            </a:r>
            <a:r>
              <a:rPr lang="en-US" altLang="ja-JP" sz="4400" dirty="0">
                <a:latin typeface="ＭＳ Ｐゴシック" panose="020B0600070205080204" pitchFamily="50" charset="-128"/>
                <a:ea typeface="ＭＳ Ｐゴシック" panose="020B0600070205080204" pitchFamily="50" charset="-128"/>
              </a:rPr>
              <a:t>. </a:t>
            </a:r>
            <a:r>
              <a:rPr lang="ja-JP" altLang="ja-JP" sz="4400" dirty="0" smtClean="0">
                <a:latin typeface="ＭＳ Ｐゴシック" panose="020B0600070205080204" pitchFamily="50" charset="-128"/>
                <a:ea typeface="ＭＳ Ｐゴシック" panose="020B0600070205080204" pitchFamily="50" charset="-128"/>
              </a:rPr>
              <a:t>トフーフト</a:t>
            </a:r>
            <a:r>
              <a:rPr lang="ja-JP" altLang="en-US" sz="4400" dirty="0" smtClean="0">
                <a:latin typeface="ＭＳ Ｐゴシック" panose="020B0600070205080204" pitchFamily="50" charset="-128"/>
                <a:ea typeface="ＭＳ Ｐゴシック" panose="020B0600070205080204" pitchFamily="50" charset="-128"/>
              </a:rPr>
              <a:t>はこの</a:t>
            </a:r>
            <a:r>
              <a:rPr lang="ja-JP" altLang="ja-JP" sz="4400" dirty="0" smtClean="0">
                <a:latin typeface="ＭＳ Ｐゴシック" panose="020B0600070205080204" pitchFamily="50" charset="-128"/>
                <a:ea typeface="ＭＳ Ｐゴシック" panose="020B0600070205080204" pitchFamily="50" charset="-128"/>
              </a:rPr>
              <a:t>電弱</a:t>
            </a:r>
            <a:r>
              <a:rPr lang="ja-JP" altLang="en-US" sz="4400" dirty="0">
                <a:latin typeface="ＭＳ Ｐゴシック" panose="020B0600070205080204" pitchFamily="50" charset="-128"/>
                <a:ea typeface="ＭＳ Ｐゴシック" panose="020B0600070205080204" pitchFamily="50" charset="-128"/>
              </a:rPr>
              <a:t>統一</a:t>
            </a:r>
            <a:r>
              <a:rPr lang="ja-JP" altLang="ja-JP" sz="4400" dirty="0">
                <a:latin typeface="ＭＳ Ｐゴシック" panose="020B0600070205080204" pitchFamily="50" charset="-128"/>
                <a:ea typeface="ＭＳ Ｐゴシック" panose="020B0600070205080204" pitchFamily="50" charset="-128"/>
              </a:rPr>
              <a:t>理論がくりこみ可能であることを証明</a:t>
            </a:r>
            <a:r>
              <a:rPr lang="ja-JP" altLang="en-US" sz="4400" dirty="0" smtClean="0">
                <a:latin typeface="ＭＳ Ｐゴシック" panose="020B0600070205080204" pitchFamily="50" charset="-128"/>
                <a:ea typeface="ＭＳ Ｐゴシック" panose="020B0600070205080204" pitchFamily="50" charset="-128"/>
              </a:rPr>
              <a:t>し理論として完成した。</a:t>
            </a:r>
            <a:endParaRPr lang="en-US" altLang="ja-JP" sz="4400" dirty="0" smtClean="0">
              <a:latin typeface="ＭＳ Ｐゴシック" panose="020B0600070205080204" pitchFamily="50" charset="-128"/>
              <a:ea typeface="ＭＳ Ｐゴシック" panose="020B0600070205080204" pitchFamily="50" charset="-128"/>
            </a:endParaRPr>
          </a:p>
          <a:p>
            <a:pPr marL="342900" indent="-342900" defTabSz="850985">
              <a:spcBef>
                <a:spcPts val="0"/>
              </a:spcBef>
              <a:spcAft>
                <a:spcPts val="2400"/>
              </a:spcAft>
              <a:tabLst>
                <a:tab pos="723900" algn="l"/>
              </a:tabLst>
              <a:defRPr/>
            </a:pPr>
            <a:r>
              <a:rPr lang="ja-JP" altLang="en-US" sz="4400" dirty="0" smtClean="0">
                <a:latin typeface="ＭＳ Ｐゴシック" panose="020B0600070205080204" pitchFamily="50" charset="-128"/>
                <a:ea typeface="ＭＳ Ｐゴシック" panose="020B0600070205080204" pitchFamily="50" charset="-128"/>
              </a:rPr>
              <a:t>・</a:t>
            </a:r>
            <a:r>
              <a:rPr lang="en-US" altLang="ja-JP" sz="4400" dirty="0" smtClean="0">
                <a:latin typeface="ＭＳ Ｐゴシック" panose="020B0600070205080204" pitchFamily="50" charset="-128"/>
                <a:ea typeface="ＭＳ Ｐゴシック" panose="020B0600070205080204" pitchFamily="50" charset="-128"/>
              </a:rPr>
              <a:t>	1970</a:t>
            </a:r>
            <a:r>
              <a:rPr lang="ja-JP" altLang="en-US" sz="4400" dirty="0" smtClean="0">
                <a:latin typeface="ＭＳ Ｐゴシック" panose="020B0600070205080204" pitchFamily="50" charset="-128"/>
                <a:ea typeface="ＭＳ Ｐゴシック" panose="020B0600070205080204" pitchFamily="50" charset="-128"/>
              </a:rPr>
              <a:t>年代に数多くの実験によ</a:t>
            </a:r>
            <a:r>
              <a:rPr lang="ja-JP" altLang="en-US" sz="4400" dirty="0">
                <a:latin typeface="ＭＳ Ｐゴシック" panose="020B0600070205080204" pitchFamily="50" charset="-128"/>
                <a:ea typeface="ＭＳ Ｐゴシック" panose="020B0600070205080204" pitchFamily="50" charset="-128"/>
              </a:rPr>
              <a:t>り</a:t>
            </a:r>
            <a:r>
              <a:rPr lang="ja-JP" altLang="ja-JP" sz="4400" dirty="0" smtClean="0">
                <a:latin typeface="ＭＳ Ｐゴシック" panose="020B0600070205080204" pitchFamily="50" charset="-128"/>
                <a:ea typeface="ＭＳ Ｐゴシック" panose="020B0600070205080204" pitchFamily="50" charset="-128"/>
              </a:rPr>
              <a:t>電弱</a:t>
            </a:r>
            <a:r>
              <a:rPr lang="ja-JP" altLang="en-US" sz="4400" dirty="0">
                <a:latin typeface="ＭＳ Ｐゴシック" panose="020B0600070205080204" pitchFamily="50" charset="-128"/>
                <a:ea typeface="ＭＳ Ｐゴシック" panose="020B0600070205080204" pitchFamily="50" charset="-128"/>
              </a:rPr>
              <a:t>統一</a:t>
            </a:r>
            <a:r>
              <a:rPr lang="ja-JP" altLang="ja-JP" sz="4400" dirty="0" smtClean="0">
                <a:latin typeface="ＭＳ Ｐゴシック" panose="020B0600070205080204" pitchFamily="50" charset="-128"/>
                <a:ea typeface="ＭＳ Ｐゴシック" panose="020B0600070205080204" pitchFamily="50" charset="-128"/>
              </a:rPr>
              <a:t>理論</a:t>
            </a:r>
            <a:r>
              <a:rPr lang="ja-JP" altLang="en-US" sz="4400" dirty="0" smtClean="0">
                <a:latin typeface="ＭＳ Ｐゴシック" panose="020B0600070205080204" pitchFamily="50" charset="-128"/>
                <a:ea typeface="ＭＳ Ｐゴシック" panose="020B0600070205080204" pitchFamily="50" charset="-128"/>
              </a:rPr>
              <a:t>が厳密に正しいと実証された。</a:t>
            </a:r>
            <a:endParaRPr lang="en-US" altLang="ja-JP" sz="4400" dirty="0">
              <a:latin typeface="ＭＳ Ｐゴシック" panose="020B0600070205080204" pitchFamily="50" charset="-128"/>
              <a:ea typeface="ＭＳ Ｐゴシック" panose="020B0600070205080204" pitchFamily="50" charset="-128"/>
            </a:endParaRPr>
          </a:p>
          <a:p>
            <a:pPr marL="342900" indent="-342900" defTabSz="850985">
              <a:spcBef>
                <a:spcPts val="0"/>
              </a:spcBef>
              <a:spcAft>
                <a:spcPts val="0"/>
              </a:spcAft>
              <a:tabLst>
                <a:tab pos="723900" algn="l"/>
              </a:tabLst>
              <a:defRPr/>
            </a:pPr>
            <a:r>
              <a:rPr lang="ja-JP" altLang="en-US" sz="4400" dirty="0" smtClean="0">
                <a:latin typeface="ＭＳ Ｐゴシック" panose="020B0600070205080204" pitchFamily="50" charset="-128"/>
                <a:ea typeface="ＭＳ Ｐゴシック" panose="020B0600070205080204" pitchFamily="50" charset="-128"/>
              </a:rPr>
              <a:t>・</a:t>
            </a:r>
            <a:r>
              <a:rPr lang="en-US" altLang="ja-JP" sz="4400" dirty="0" smtClean="0">
                <a:latin typeface="ＭＳ Ｐゴシック" panose="020B0600070205080204" pitchFamily="50" charset="-128"/>
                <a:ea typeface="ＭＳ Ｐゴシック" panose="020B0600070205080204" pitchFamily="50" charset="-128"/>
              </a:rPr>
              <a:t>2012</a:t>
            </a:r>
            <a:r>
              <a:rPr lang="ja-JP" altLang="en-US" sz="4400" dirty="0" smtClean="0">
                <a:latin typeface="ＭＳ Ｐゴシック" panose="020B0600070205080204" pitchFamily="50" charset="-128"/>
                <a:ea typeface="ＭＳ Ｐゴシック" panose="020B0600070205080204" pitchFamily="50" charset="-128"/>
              </a:rPr>
              <a:t>年</a:t>
            </a:r>
            <a:r>
              <a:rPr lang="en-US" altLang="ja-JP" sz="4400" dirty="0" smtClean="0">
                <a:latin typeface="ＭＳ Ｐゴシック" panose="020B0600070205080204" pitchFamily="50" charset="-128"/>
                <a:ea typeface="ＭＳ Ｐゴシック" panose="020B0600070205080204" pitchFamily="50" charset="-128"/>
              </a:rPr>
              <a:t>LHC</a:t>
            </a:r>
            <a:r>
              <a:rPr lang="ja-JP" altLang="en-US" sz="4400" dirty="0" smtClean="0">
                <a:latin typeface="ＭＳ Ｐゴシック" panose="020B0600070205080204" pitchFamily="50" charset="-128"/>
                <a:ea typeface="ＭＳ Ｐゴシック" panose="020B0600070205080204" pitchFamily="50" charset="-128"/>
              </a:rPr>
              <a:t>加速器実験でヒッグス粒子が発見された。</a:t>
            </a:r>
            <a:endParaRPr lang="en-US" altLang="ja-JP" sz="4400" dirty="0" smtClean="0">
              <a:latin typeface="ＭＳ Ｐゴシック" panose="020B0600070205080204" pitchFamily="50" charset="-128"/>
              <a:ea typeface="ＭＳ Ｐゴシック" panose="020B0600070205080204" pitchFamily="50" charset="-128"/>
            </a:endParaRPr>
          </a:p>
        </p:txBody>
      </p:sp>
      <p:sp>
        <p:nvSpPr>
          <p:cNvPr id="89" name="コンテンツ プレースホルダ 2"/>
          <p:cNvSpPr txBox="1">
            <a:spLocks/>
          </p:cNvSpPr>
          <p:nvPr/>
        </p:nvSpPr>
        <p:spPr bwMode="auto">
          <a:xfrm>
            <a:off x="17402221" y="31864514"/>
            <a:ext cx="12258605" cy="603281"/>
          </a:xfrm>
          <a:prstGeom prst="rect">
            <a:avLst/>
          </a:prstGeom>
          <a:noFill/>
          <a:ln w="9525">
            <a:noFill/>
            <a:miter lim="800000"/>
            <a:headEnd/>
            <a:tailEnd/>
          </a:ln>
          <a:scene3d>
            <a:camera prst="orthographicFront">
              <a:rot lat="0" lon="0" rev="0"/>
            </a:camera>
            <a:lightRig rig="threePt" dir="t"/>
          </a:scene3d>
        </p:spPr>
        <p:txBody>
          <a:bodyPr lIns="99532" tIns="49768" rIns="99532" bIns="49768"/>
          <a:lstStyle/>
          <a:p>
            <a:pPr defTabSz="993775" eaLnBrk="0" hangingPunct="0">
              <a:spcBef>
                <a:spcPct val="20000"/>
              </a:spcBef>
              <a:buSzPct val="70000"/>
              <a:defRPr/>
            </a:pPr>
            <a:r>
              <a:rPr lang="ja-JP" altLang="en-US" b="1" dirty="0" smtClean="0">
                <a:solidFill>
                  <a:srgbClr val="0000FF"/>
                </a:solidFill>
                <a:latin typeface="ＭＳ Ｐゴシック" panose="020B0600070205080204" pitchFamily="50" charset="-128"/>
                <a:ea typeface="ＭＳ Ｐゴシック" panose="020B0600070205080204" pitchFamily="50" charset="-128"/>
              </a:rPr>
              <a:t>対称性のある時　　　　　　　　　　　　自発的</a:t>
            </a:r>
            <a:r>
              <a:rPr lang="ja-JP" altLang="en-US" b="1" dirty="0">
                <a:solidFill>
                  <a:srgbClr val="0000FF"/>
                </a:solidFill>
                <a:latin typeface="ＭＳ Ｐゴシック" panose="020B0600070205080204" pitchFamily="50" charset="-128"/>
                <a:ea typeface="ＭＳ Ｐゴシック" panose="020B0600070205080204" pitchFamily="50" charset="-128"/>
              </a:rPr>
              <a:t>対称性</a:t>
            </a:r>
            <a:r>
              <a:rPr lang="ja-JP" altLang="en-US" b="1" dirty="0" smtClean="0">
                <a:solidFill>
                  <a:srgbClr val="0000FF"/>
                </a:solidFill>
                <a:latin typeface="ＭＳ Ｐゴシック" panose="020B0600070205080204" pitchFamily="50" charset="-128"/>
                <a:ea typeface="ＭＳ Ｐゴシック" panose="020B0600070205080204" pitchFamily="50" charset="-128"/>
              </a:rPr>
              <a:t>の破れた後</a:t>
            </a:r>
            <a:endParaRPr lang="en-US" altLang="ja-JP" b="1" kern="0" dirty="0">
              <a:solidFill>
                <a:srgbClr val="0000FF"/>
              </a:solidFill>
              <a:latin typeface="ＭＳ Ｐゴシック" panose="020B0600070205080204" pitchFamily="50" charset="-128"/>
              <a:ea typeface="ＭＳ Ｐゴシック" panose="020B0600070205080204" pitchFamily="50" charset="-128"/>
            </a:endParaRPr>
          </a:p>
          <a:p>
            <a:pPr defTabSz="993775" eaLnBrk="0" hangingPunct="0">
              <a:spcBef>
                <a:spcPct val="20000"/>
              </a:spcBef>
              <a:buSzPct val="70000"/>
              <a:defRPr/>
            </a:pPr>
            <a:r>
              <a:rPr lang="en-US" altLang="ja-JP" b="1" kern="0" dirty="0">
                <a:solidFill>
                  <a:srgbClr val="0000FF"/>
                </a:solidFill>
                <a:latin typeface="ＭＳ Ｐゴシック" panose="020B0600070205080204" pitchFamily="50" charset="-128"/>
                <a:ea typeface="ＭＳ Ｐゴシック" panose="020B0600070205080204" pitchFamily="50" charset="-128"/>
              </a:rPr>
              <a:t> </a:t>
            </a:r>
          </a:p>
          <a:p>
            <a:pPr defTabSz="993775" eaLnBrk="0" hangingPunct="0">
              <a:spcBef>
                <a:spcPct val="20000"/>
              </a:spcBef>
              <a:buSzPct val="70000"/>
              <a:defRPr/>
            </a:pPr>
            <a:endParaRPr lang="en-US" altLang="ja-JP" b="1" kern="0" dirty="0">
              <a:solidFill>
                <a:srgbClr val="0000FF"/>
              </a:solidFill>
              <a:latin typeface="ＭＳ Ｐゴシック" panose="020B0600070205080204" pitchFamily="50" charset="-128"/>
              <a:ea typeface="ＭＳ Ｐゴシック" panose="020B0600070205080204" pitchFamily="50" charset="-128"/>
            </a:endParaRPr>
          </a:p>
          <a:p>
            <a:pPr defTabSz="993775" eaLnBrk="0" hangingPunct="0">
              <a:spcBef>
                <a:spcPct val="20000"/>
              </a:spcBef>
              <a:buSzPct val="70000"/>
              <a:defRPr/>
            </a:pPr>
            <a:endParaRPr lang="en-US" altLang="ja-JP" b="1" kern="0" dirty="0">
              <a:solidFill>
                <a:srgbClr val="0000FF"/>
              </a:solidFill>
              <a:latin typeface="ＭＳ Ｐゴシック" panose="020B0600070205080204" pitchFamily="50" charset="-128"/>
              <a:ea typeface="ＭＳ Ｐゴシック" panose="020B0600070205080204" pitchFamily="50" charset="-128"/>
            </a:endParaRPr>
          </a:p>
        </p:txBody>
      </p:sp>
      <p:sp>
        <p:nvSpPr>
          <p:cNvPr id="90" name="テキスト ボックス 89"/>
          <p:cNvSpPr txBox="1"/>
          <p:nvPr/>
        </p:nvSpPr>
        <p:spPr>
          <a:xfrm>
            <a:off x="7639067" y="40720566"/>
            <a:ext cx="8528943" cy="1446550"/>
          </a:xfrm>
          <a:prstGeom prst="rect">
            <a:avLst/>
          </a:prstGeom>
          <a:noFill/>
          <a:ln>
            <a:noFill/>
          </a:ln>
        </p:spPr>
        <p:txBody>
          <a:bodyPr wrap="square" rtlCol="0">
            <a:spAutoFit/>
          </a:bodyPr>
          <a:lstStyle/>
          <a:p>
            <a:r>
              <a:rPr lang="ja-JP" altLang="en-US" sz="3200" b="1" dirty="0" smtClean="0">
                <a:latin typeface="ＭＳ Ｐゴシック" panose="020B0600070205080204" pitchFamily="50" charset="-128"/>
                <a:ea typeface="ＭＳ Ｐゴシック" panose="020B0600070205080204" pitchFamily="50" charset="-128"/>
              </a:rPr>
              <a:t>光子以外は</a:t>
            </a:r>
            <a:r>
              <a:rPr lang="ja-JP" altLang="en-US" sz="3200" b="1" dirty="0">
                <a:latin typeface="ＭＳ Ｐゴシック" panose="020B0600070205080204" pitchFamily="50" charset="-128"/>
                <a:ea typeface="ＭＳ Ｐゴシック" panose="020B0600070205080204" pitchFamily="50" charset="-128"/>
              </a:rPr>
              <a:t>現</a:t>
            </a:r>
            <a:r>
              <a:rPr lang="ja-JP" altLang="en-US" sz="3200" b="1" dirty="0" smtClean="0">
                <a:latin typeface="ＭＳ Ｐゴシック" panose="020B0600070205080204" pitchFamily="50" charset="-128"/>
                <a:ea typeface="ＭＳ Ｐゴシック" panose="020B0600070205080204" pitchFamily="50" charset="-128"/>
              </a:rPr>
              <a:t>宇宙</a:t>
            </a:r>
            <a:r>
              <a:rPr lang="ja-JP" altLang="en-US" sz="3200" b="1" dirty="0">
                <a:latin typeface="ＭＳ Ｐゴシック" panose="020B0600070205080204" pitchFamily="50" charset="-128"/>
                <a:ea typeface="ＭＳ Ｐゴシック" panose="020B0600070205080204" pitchFamily="50" charset="-128"/>
              </a:rPr>
              <a:t>に一様に</a:t>
            </a:r>
            <a:r>
              <a:rPr lang="ja-JP" altLang="en-US" sz="3200" b="1" dirty="0" smtClean="0">
                <a:latin typeface="ＭＳ Ｐゴシック" panose="020B0600070205080204" pitchFamily="50" charset="-128"/>
                <a:ea typeface="ＭＳ Ｐゴシック" panose="020B0600070205080204" pitchFamily="50" charset="-128"/>
              </a:rPr>
              <a:t>存在する弱い力を持つ</a:t>
            </a:r>
            <a:r>
              <a:rPr lang="ja-JP" altLang="en-US" sz="3200" b="1" dirty="0" smtClean="0">
                <a:solidFill>
                  <a:srgbClr val="FF0000"/>
                </a:solidFill>
                <a:latin typeface="ＭＳ Ｐゴシック" panose="020B0600070205080204" pitchFamily="50" charset="-128"/>
                <a:ea typeface="ＭＳ Ｐゴシック" panose="020B0600070205080204" pitchFamily="50" charset="-128"/>
              </a:rPr>
              <a:t>ヒッグス場</a:t>
            </a:r>
            <a:r>
              <a:rPr lang="ja-JP" altLang="en-US" sz="3200" b="1" dirty="0">
                <a:solidFill>
                  <a:srgbClr val="FF0000"/>
                </a:solidFill>
                <a:latin typeface="ＭＳ Ｐゴシック" panose="020B0600070205080204" pitchFamily="50" charset="-128"/>
                <a:ea typeface="ＭＳ Ｐゴシック" panose="020B0600070205080204" pitchFamily="50" charset="-128"/>
              </a:rPr>
              <a:t>の</a:t>
            </a:r>
            <a:r>
              <a:rPr lang="ja-JP" altLang="en-US" sz="3200" b="1" dirty="0" smtClean="0">
                <a:solidFill>
                  <a:srgbClr val="FF0000"/>
                </a:solidFill>
                <a:latin typeface="ＭＳ Ｐゴシック" panose="020B0600070205080204" pitchFamily="50" charset="-128"/>
                <a:ea typeface="ＭＳ Ｐゴシック" panose="020B0600070205080204" pitchFamily="50" charset="-128"/>
              </a:rPr>
              <a:t>海</a:t>
            </a:r>
            <a:r>
              <a:rPr lang="ja-JP" altLang="en-US" sz="3200" b="1" dirty="0" smtClean="0">
                <a:latin typeface="ＭＳ Ｐゴシック" panose="020B0600070205080204" pitchFamily="50" charset="-128"/>
                <a:ea typeface="ＭＳ Ｐゴシック" panose="020B0600070205080204" pitchFamily="50" charset="-128"/>
              </a:rPr>
              <a:t>に</a:t>
            </a:r>
            <a:r>
              <a:rPr lang="ja-JP" altLang="en-US" sz="3200" b="1" dirty="0">
                <a:latin typeface="ＭＳ Ｐゴシック" panose="020B0600070205080204" pitchFamily="50" charset="-128"/>
                <a:ea typeface="ＭＳ Ｐゴシック" panose="020B0600070205080204" pitchFamily="50" charset="-128"/>
              </a:rPr>
              <a:t>引きずられて</a:t>
            </a:r>
            <a:r>
              <a:rPr lang="ja-JP" altLang="en-US" sz="3200" b="1" dirty="0" smtClean="0">
                <a:latin typeface="ＭＳ Ｐゴシック" panose="020B0600070205080204" pitchFamily="50" charset="-128"/>
                <a:ea typeface="ＭＳ Ｐゴシック" panose="020B0600070205080204" pitchFamily="50" charset="-128"/>
              </a:rPr>
              <a:t>質量を</a:t>
            </a:r>
            <a:r>
              <a:rPr lang="ja-JP" altLang="en-US" sz="3200" b="1" dirty="0">
                <a:latin typeface="ＭＳ Ｐゴシック" panose="020B0600070205080204" pitchFamily="50" charset="-128"/>
                <a:ea typeface="ＭＳ Ｐゴシック" panose="020B0600070205080204" pitchFamily="50" charset="-128"/>
              </a:rPr>
              <a:t>持つ。</a:t>
            </a:r>
            <a:endParaRPr lang="en-US" altLang="ja-JP" sz="3200" b="1" dirty="0">
              <a:latin typeface="ＭＳ Ｐゴシック" panose="020B0600070205080204" pitchFamily="50" charset="-128"/>
              <a:ea typeface="ＭＳ Ｐゴシック" panose="020B0600070205080204" pitchFamily="50" charset="-128"/>
            </a:endParaRPr>
          </a:p>
          <a:p>
            <a:endParaRPr lang="en-US" altLang="ja-JP" sz="2400" b="1" dirty="0"/>
          </a:p>
        </p:txBody>
      </p:sp>
      <p:pic>
        <p:nvPicPr>
          <p:cNvPr id="59"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60778" y="7008222"/>
            <a:ext cx="1227698" cy="124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81304" y="17075288"/>
            <a:ext cx="1520373" cy="15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7917" y="28875597"/>
            <a:ext cx="1238634" cy="12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テキスト ボックス 67"/>
          <p:cNvSpPr txBox="1"/>
          <p:nvPr/>
        </p:nvSpPr>
        <p:spPr>
          <a:xfrm>
            <a:off x="4365083" y="29959710"/>
            <a:ext cx="1948908" cy="601924"/>
          </a:xfrm>
          <a:prstGeom prst="rect">
            <a:avLst/>
          </a:prstGeom>
          <a:noFill/>
        </p:spPr>
        <p:txBody>
          <a:bodyPr wrap="square" rtlCol="0">
            <a:spAutoFit/>
          </a:bodyPr>
          <a:lstStyle/>
          <a:p>
            <a:pPr algn="ctr"/>
            <a:r>
              <a:rPr lang="en-US" altLang="ja-JP" sz="3200" dirty="0" smtClean="0">
                <a:latin typeface="ＭＳ Ｐゴシック" panose="020B0600070205080204" pitchFamily="50" charset="-128"/>
                <a:ea typeface="ＭＳ Ｐゴシック" panose="020B0600070205080204" pitchFamily="50" charset="-128"/>
              </a:rPr>
              <a:t>1979</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bwMode="auto">
          <a:xfrm>
            <a:off x="535455" y="11710581"/>
            <a:ext cx="2028773" cy="906951"/>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sp>
        <p:nvSpPr>
          <p:cNvPr id="70" name="角丸四角形 69"/>
          <p:cNvSpPr/>
          <p:nvPr/>
        </p:nvSpPr>
        <p:spPr bwMode="auto">
          <a:xfrm>
            <a:off x="528742" y="14189982"/>
            <a:ext cx="2028773" cy="879664"/>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pic>
        <p:nvPicPr>
          <p:cNvPr id="69" name="Picture 37"/>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23619989" y="27819676"/>
            <a:ext cx="5847863" cy="3945179"/>
          </a:xfrm>
          <a:prstGeom prst="rect">
            <a:avLst/>
          </a:prstGeom>
          <a:noFill/>
          <a:ln w="9525">
            <a:noFill/>
            <a:miter lim="800000"/>
            <a:headEnd/>
            <a:tailEnd/>
          </a:ln>
        </p:spPr>
      </p:pic>
    </p:spTree>
    <p:extLst>
      <p:ext uri="{BB962C8B-B14F-4D97-AF65-F5344CB8AC3E}">
        <p14:creationId xmlns:p14="http://schemas.microsoft.com/office/powerpoint/2010/main" val="26338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up)">
                                      <p:cBhvr>
                                        <p:cTn id="1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4454</TotalTime>
  <Words>536</Words>
  <Application>Microsoft Office PowerPoint</Application>
  <PresentationFormat>ユーザー設定</PresentationFormat>
  <Paragraphs>39</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Arial Unicode MS</vt:lpstr>
      <vt:lpstr>ＭＳ Ｐゴシック</vt:lpstr>
      <vt:lpstr>Osaka</vt:lpstr>
      <vt:lpstr>Arial</vt:lpstr>
      <vt:lpstr>Times</vt:lpstr>
      <vt:lpstr>新しいプレゼンテーション</vt:lpstr>
      <vt:lpstr>BEH メカニズムとヒッグス粒子</vt:lpstr>
    </vt:vector>
  </TitlesOfParts>
  <Company>KEK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アトラスシリコン半導体飛跡検出器：ATLAS Silicon-strip Tracking Detector</dc:title>
  <dc:creator>近藤敬比古</dc:creator>
  <cp:lastModifiedBy>kondo</cp:lastModifiedBy>
  <cp:revision>262</cp:revision>
  <cp:lastPrinted>2012-08-28T02:36:57Z</cp:lastPrinted>
  <dcterms:created xsi:type="dcterms:W3CDTF">2013-09-05T05:48:03Z</dcterms:created>
  <dcterms:modified xsi:type="dcterms:W3CDTF">2015-09-11T20:38:01Z</dcterms:modified>
</cp:coreProperties>
</file>