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30279975" cy="42808525"/>
  <p:notesSz cx="10234613" cy="146637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1308904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2617805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3926709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5235617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6544521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6pPr>
    <a:lvl7pPr marL="7853422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7pPr>
    <a:lvl8pPr marL="9162326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8pPr>
    <a:lvl9pPr marL="10471231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99"/>
    <a:srgbClr val="CCFFFF"/>
    <a:srgbClr val="FFFF99"/>
    <a:srgbClr val="CCFFCC"/>
    <a:srgbClr val="FFCCFF"/>
    <a:srgbClr val="CCECFF"/>
    <a:srgbClr val="0000FF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7900" autoAdjust="0"/>
  </p:normalViewPr>
  <p:slideViewPr>
    <p:cSldViewPr>
      <p:cViewPr>
        <p:scale>
          <a:sx n="70" d="100"/>
          <a:sy n="70" d="100"/>
        </p:scale>
        <p:origin x="408" y="572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70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757" tIns="68879" rIns="137757" bIns="68879" numCol="1" anchor="t" anchorCtr="0" compatLnSpc="1">
            <a:prstTxWarp prst="textNoShape">
              <a:avLst/>
            </a:prstTxWarp>
          </a:bodyPr>
          <a:lstStyle>
            <a:lvl1pPr defTabSz="1379273">
              <a:defRPr sz="1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2313" y="0"/>
            <a:ext cx="44370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757" tIns="68879" rIns="137757" bIns="68879" numCol="1" anchor="t" anchorCtr="0" compatLnSpc="1">
            <a:prstTxWarp prst="textNoShape">
              <a:avLst/>
            </a:prstTxWarp>
          </a:bodyPr>
          <a:lstStyle>
            <a:lvl1pPr algn="r" defTabSz="1379273">
              <a:defRPr sz="1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933488"/>
            <a:ext cx="44370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757" tIns="68879" rIns="137757" bIns="68879" numCol="1" anchor="b" anchorCtr="0" compatLnSpc="1">
            <a:prstTxWarp prst="textNoShape">
              <a:avLst/>
            </a:prstTxWarp>
          </a:bodyPr>
          <a:lstStyle>
            <a:lvl1pPr defTabSz="1379273">
              <a:defRPr sz="1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2313" y="13933488"/>
            <a:ext cx="44370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757" tIns="68879" rIns="137757" bIns="68879" numCol="1" anchor="b" anchorCtr="0" compatLnSpc="1">
            <a:prstTxWarp prst="textNoShape">
              <a:avLst/>
            </a:prstTxWarp>
          </a:bodyPr>
          <a:lstStyle>
            <a:lvl1pPr algn="r" defTabSz="1379273">
              <a:defRPr sz="1900"/>
            </a:lvl1pPr>
          </a:lstStyle>
          <a:p>
            <a:pPr>
              <a:defRPr/>
            </a:pPr>
            <a:fld id="{65AD64D2-C2C1-47C6-981D-27F7AA40CDC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757" tIns="68879" rIns="137757" bIns="68879" numCol="1" anchor="t" anchorCtr="0" compatLnSpc="1">
            <a:prstTxWarp prst="textNoShape">
              <a:avLst/>
            </a:prstTxWarp>
          </a:bodyPr>
          <a:lstStyle>
            <a:lvl1pPr defTabSz="1379273">
              <a:defRPr sz="1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757" tIns="68879" rIns="137757" bIns="68879" numCol="1" anchor="t" anchorCtr="0" compatLnSpc="1">
            <a:prstTxWarp prst="textNoShape">
              <a:avLst/>
            </a:prstTxWarp>
          </a:bodyPr>
          <a:lstStyle>
            <a:lvl1pPr algn="r" defTabSz="1379273">
              <a:defRPr sz="1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00" y="1100138"/>
            <a:ext cx="3887788" cy="5497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6838" y="6964363"/>
            <a:ext cx="7500937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757" tIns="68879" rIns="137757" bIns="68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931900"/>
            <a:ext cx="4435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757" tIns="68879" rIns="137757" bIns="68879" numCol="1" anchor="b" anchorCtr="0" compatLnSpc="1">
            <a:prstTxWarp prst="textNoShape">
              <a:avLst/>
            </a:prstTxWarp>
          </a:bodyPr>
          <a:lstStyle>
            <a:lvl1pPr defTabSz="1379273">
              <a:defRPr sz="1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13931900"/>
            <a:ext cx="4435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757" tIns="68879" rIns="137757" bIns="68879" numCol="1" anchor="b" anchorCtr="0" compatLnSpc="1">
            <a:prstTxWarp prst="textNoShape">
              <a:avLst/>
            </a:prstTxWarp>
          </a:bodyPr>
          <a:lstStyle>
            <a:lvl1pPr algn="r" defTabSz="1379273">
              <a:defRPr sz="1900"/>
            </a:lvl1pPr>
          </a:lstStyle>
          <a:p>
            <a:pPr>
              <a:defRPr/>
            </a:pPr>
            <a:fld id="{6D13B9D4-65A6-4338-8804-20E3851ACE1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1308904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2617805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3926709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5235617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6544521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7853422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9162326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10471231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75000" y="1100138"/>
            <a:ext cx="3887788" cy="5497512"/>
          </a:xfrm>
          <a:ln/>
        </p:spPr>
      </p:sp>
      <p:sp>
        <p:nvSpPr>
          <p:cNvPr id="40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1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77950"/>
            <a:fld id="{5A6C4CE0-14C3-4513-B1E3-C40CBA969C1D}" type="slidenum">
              <a:rPr lang="en-US" altLang="ja-JP" smtClean="0"/>
              <a:pPr defTabSz="1377950"/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69734" y="13297987"/>
            <a:ext cx="25740508" cy="917615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4076" y="24258022"/>
            <a:ext cx="21191835" cy="10942006"/>
          </a:xfrm>
        </p:spPr>
        <p:txBody>
          <a:bodyPr/>
          <a:lstStyle>
            <a:lvl1pPr marL="0" indent="0" algn="ctr">
              <a:buNone/>
              <a:defRPr/>
            </a:lvl1pPr>
            <a:lvl2pPr marL="1308904" indent="0" algn="ctr">
              <a:buNone/>
              <a:defRPr/>
            </a:lvl2pPr>
            <a:lvl3pPr marL="2617805" indent="0" algn="ctr">
              <a:buNone/>
              <a:defRPr/>
            </a:lvl3pPr>
            <a:lvl4pPr marL="3926709" indent="0" algn="ctr">
              <a:buNone/>
              <a:defRPr/>
            </a:lvl4pPr>
            <a:lvl5pPr marL="5235617" indent="0" algn="ctr">
              <a:buNone/>
              <a:defRPr/>
            </a:lvl5pPr>
            <a:lvl6pPr marL="6544521" indent="0" algn="ctr">
              <a:buNone/>
              <a:defRPr/>
            </a:lvl6pPr>
            <a:lvl7pPr marL="7853422" indent="0" algn="ctr">
              <a:buNone/>
              <a:defRPr/>
            </a:lvl7pPr>
            <a:lvl8pPr marL="9162326" indent="0" algn="ctr">
              <a:buNone/>
              <a:defRPr/>
            </a:lvl8pPr>
            <a:lvl9pPr marL="10471231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F45D-A1BE-4723-9906-C8C9E2DE791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1352-1046-4D45-B68E-D11A4407308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573970" y="3806511"/>
            <a:ext cx="6431675" cy="342450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74335" y="3806511"/>
            <a:ext cx="18857651" cy="342450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7EC2-AF4A-4185-B732-147B7EA5A1F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81A0-8491-4AB8-889C-6E016369959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4044" y="27510441"/>
            <a:ext cx="25735907" cy="8500440"/>
          </a:xfrm>
        </p:spPr>
        <p:txBody>
          <a:bodyPr anchor="t"/>
          <a:lstStyle>
            <a:lvl1pPr algn="l">
              <a:defRPr sz="11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4044" y="18145090"/>
            <a:ext cx="25735907" cy="9365351"/>
          </a:xfrm>
        </p:spPr>
        <p:txBody>
          <a:bodyPr anchor="b"/>
          <a:lstStyle>
            <a:lvl1pPr marL="0" indent="0">
              <a:buNone/>
              <a:defRPr sz="5900"/>
            </a:lvl1pPr>
            <a:lvl2pPr marL="1308904" indent="0">
              <a:buNone/>
              <a:defRPr sz="5200"/>
            </a:lvl2pPr>
            <a:lvl3pPr marL="2617805" indent="0">
              <a:buNone/>
              <a:defRPr sz="4600"/>
            </a:lvl3pPr>
            <a:lvl4pPr marL="3926709" indent="0">
              <a:buNone/>
              <a:defRPr sz="3900"/>
            </a:lvl4pPr>
            <a:lvl5pPr marL="5235617" indent="0">
              <a:buNone/>
              <a:defRPr sz="3900"/>
            </a:lvl5pPr>
            <a:lvl6pPr marL="6544521" indent="0">
              <a:buNone/>
              <a:defRPr sz="3900"/>
            </a:lvl6pPr>
            <a:lvl7pPr marL="7853422" indent="0">
              <a:buNone/>
              <a:defRPr sz="3900"/>
            </a:lvl7pPr>
            <a:lvl8pPr marL="9162326" indent="0">
              <a:buNone/>
              <a:defRPr sz="3900"/>
            </a:lvl8pPr>
            <a:lvl9pPr marL="10471231" indent="0">
              <a:buNone/>
              <a:defRPr sz="3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3B91-87CA-4FDA-857D-D1342DE213C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74338" y="12365514"/>
            <a:ext cx="12642359" cy="2568601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58678" y="12365514"/>
            <a:ext cx="12646967" cy="2568601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0F09-4EDC-447A-AAE4-783F1BD3064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697" y="1716312"/>
            <a:ext cx="27250593" cy="7130999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697" y="9581582"/>
            <a:ext cx="13378989" cy="399570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8904" indent="0">
              <a:buNone/>
              <a:defRPr sz="5900" b="1"/>
            </a:lvl2pPr>
            <a:lvl3pPr marL="2617805" indent="0">
              <a:buNone/>
              <a:defRPr sz="5200" b="1"/>
            </a:lvl3pPr>
            <a:lvl4pPr marL="3926709" indent="0">
              <a:buNone/>
              <a:defRPr sz="4600" b="1"/>
            </a:lvl4pPr>
            <a:lvl5pPr marL="5235617" indent="0">
              <a:buNone/>
              <a:defRPr sz="4600" b="1"/>
            </a:lvl5pPr>
            <a:lvl6pPr marL="6544521" indent="0">
              <a:buNone/>
              <a:defRPr sz="4600" b="1"/>
            </a:lvl6pPr>
            <a:lvl7pPr marL="7853422" indent="0">
              <a:buNone/>
              <a:defRPr sz="4600" b="1"/>
            </a:lvl7pPr>
            <a:lvl8pPr marL="9162326" indent="0">
              <a:buNone/>
              <a:defRPr sz="4600" b="1"/>
            </a:lvl8pPr>
            <a:lvl9pPr marL="10471231" indent="0">
              <a:buNone/>
              <a:defRPr sz="4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697" y="13577282"/>
            <a:ext cx="13378989" cy="24663440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696" y="9581582"/>
            <a:ext cx="13383590" cy="399570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8904" indent="0">
              <a:buNone/>
              <a:defRPr sz="5900" b="1"/>
            </a:lvl2pPr>
            <a:lvl3pPr marL="2617805" indent="0">
              <a:buNone/>
              <a:defRPr sz="5200" b="1"/>
            </a:lvl3pPr>
            <a:lvl4pPr marL="3926709" indent="0">
              <a:buNone/>
              <a:defRPr sz="4600" b="1"/>
            </a:lvl4pPr>
            <a:lvl5pPr marL="5235617" indent="0">
              <a:buNone/>
              <a:defRPr sz="4600" b="1"/>
            </a:lvl5pPr>
            <a:lvl6pPr marL="6544521" indent="0">
              <a:buNone/>
              <a:defRPr sz="4600" b="1"/>
            </a:lvl6pPr>
            <a:lvl7pPr marL="7853422" indent="0">
              <a:buNone/>
              <a:defRPr sz="4600" b="1"/>
            </a:lvl7pPr>
            <a:lvl8pPr marL="9162326" indent="0">
              <a:buNone/>
              <a:defRPr sz="4600" b="1"/>
            </a:lvl8pPr>
            <a:lvl9pPr marL="10471231" indent="0">
              <a:buNone/>
              <a:defRPr sz="4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696" y="13577282"/>
            <a:ext cx="13383590" cy="24663440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C714-E38B-4868-8A06-7E5774B0038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34AF-69E6-4A80-BEBC-BE1117317E1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5F30-BB42-4856-9D45-7989A776F1A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692" y="1702792"/>
            <a:ext cx="9962879" cy="7257134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6683" y="1702799"/>
            <a:ext cx="16928607" cy="36537930"/>
          </a:xfrm>
        </p:spPr>
        <p:txBody>
          <a:bodyPr/>
          <a:lstStyle>
            <a:lvl1pPr>
              <a:defRPr sz="9100"/>
            </a:lvl1pPr>
            <a:lvl2pPr>
              <a:defRPr sz="8200"/>
            </a:lvl2pPr>
            <a:lvl3pPr>
              <a:defRPr sz="69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692" y="8959925"/>
            <a:ext cx="9962879" cy="29280796"/>
          </a:xfrm>
        </p:spPr>
        <p:txBody>
          <a:bodyPr/>
          <a:lstStyle>
            <a:lvl1pPr marL="0" indent="0">
              <a:buNone/>
              <a:defRPr sz="3900"/>
            </a:lvl1pPr>
            <a:lvl2pPr marL="1308904" indent="0">
              <a:buNone/>
              <a:defRPr sz="3600"/>
            </a:lvl2pPr>
            <a:lvl3pPr marL="2617805" indent="0">
              <a:buNone/>
              <a:defRPr sz="2900"/>
            </a:lvl3pPr>
            <a:lvl4pPr marL="3926709" indent="0">
              <a:buNone/>
              <a:defRPr sz="2600"/>
            </a:lvl4pPr>
            <a:lvl5pPr marL="5235617" indent="0">
              <a:buNone/>
              <a:defRPr sz="2600"/>
            </a:lvl5pPr>
            <a:lvl6pPr marL="6544521" indent="0">
              <a:buNone/>
              <a:defRPr sz="2600"/>
            </a:lvl6pPr>
            <a:lvl7pPr marL="7853422" indent="0">
              <a:buNone/>
              <a:defRPr sz="2600"/>
            </a:lvl7pPr>
            <a:lvl8pPr marL="9162326" indent="0">
              <a:buNone/>
              <a:defRPr sz="2600"/>
            </a:lvl8pPr>
            <a:lvl9pPr marL="10471231" indent="0">
              <a:buNone/>
              <a:defRPr sz="2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095C6-C6AB-4790-AFD1-530AB41601B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455" y="29965521"/>
            <a:ext cx="18167064" cy="3536221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455" y="3824532"/>
            <a:ext cx="18167064" cy="25686015"/>
          </a:xfrm>
        </p:spPr>
        <p:txBody>
          <a:bodyPr/>
          <a:lstStyle>
            <a:lvl1pPr marL="0" indent="0">
              <a:buNone/>
              <a:defRPr sz="9100"/>
            </a:lvl1pPr>
            <a:lvl2pPr marL="1308904" indent="0">
              <a:buNone/>
              <a:defRPr sz="8200"/>
            </a:lvl2pPr>
            <a:lvl3pPr marL="2617805" indent="0">
              <a:buNone/>
              <a:defRPr sz="6900"/>
            </a:lvl3pPr>
            <a:lvl4pPr marL="3926709" indent="0">
              <a:buNone/>
              <a:defRPr sz="5900"/>
            </a:lvl4pPr>
            <a:lvl5pPr marL="5235617" indent="0">
              <a:buNone/>
              <a:defRPr sz="5900"/>
            </a:lvl5pPr>
            <a:lvl6pPr marL="6544521" indent="0">
              <a:buNone/>
              <a:defRPr sz="5900"/>
            </a:lvl6pPr>
            <a:lvl7pPr marL="7853422" indent="0">
              <a:buNone/>
              <a:defRPr sz="5900"/>
            </a:lvl7pPr>
            <a:lvl8pPr marL="9162326" indent="0">
              <a:buNone/>
              <a:defRPr sz="5900"/>
            </a:lvl8pPr>
            <a:lvl9pPr marL="10471231" indent="0">
              <a:buNone/>
              <a:defRPr sz="59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455" y="33501737"/>
            <a:ext cx="18167064" cy="5027286"/>
          </a:xfrm>
        </p:spPr>
        <p:txBody>
          <a:bodyPr/>
          <a:lstStyle>
            <a:lvl1pPr marL="0" indent="0">
              <a:buNone/>
              <a:defRPr sz="3900"/>
            </a:lvl1pPr>
            <a:lvl2pPr marL="1308904" indent="0">
              <a:buNone/>
              <a:defRPr sz="3600"/>
            </a:lvl2pPr>
            <a:lvl3pPr marL="2617805" indent="0">
              <a:buNone/>
              <a:defRPr sz="2900"/>
            </a:lvl3pPr>
            <a:lvl4pPr marL="3926709" indent="0">
              <a:buNone/>
              <a:defRPr sz="2600"/>
            </a:lvl4pPr>
            <a:lvl5pPr marL="5235617" indent="0">
              <a:buNone/>
              <a:defRPr sz="2600"/>
            </a:lvl5pPr>
            <a:lvl6pPr marL="6544521" indent="0">
              <a:buNone/>
              <a:defRPr sz="2600"/>
            </a:lvl6pPr>
            <a:lvl7pPr marL="7853422" indent="0">
              <a:buNone/>
              <a:defRPr sz="2600"/>
            </a:lvl7pPr>
            <a:lvl8pPr marL="9162326" indent="0">
              <a:buNone/>
              <a:defRPr sz="2600"/>
            </a:lvl8pPr>
            <a:lvl9pPr marL="10471231" indent="0">
              <a:buNone/>
              <a:defRPr sz="2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2DBC-AC96-4CD8-BECD-CE211BD7846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4343" y="3806506"/>
            <a:ext cx="25731302" cy="713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1" tIns="208790" rIns="417581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4343" y="12365514"/>
            <a:ext cx="25731302" cy="256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4338" y="39002027"/>
            <a:ext cx="6307369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>
              <a:defRPr sz="6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013" y="39002027"/>
            <a:ext cx="9589961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 algn="ctr">
              <a:defRPr sz="6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8271" y="39002027"/>
            <a:ext cx="6307369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 algn="r">
              <a:defRPr sz="6500"/>
            </a:lvl1pPr>
          </a:lstStyle>
          <a:p>
            <a:pPr>
              <a:defRPr/>
            </a:pPr>
            <a:fld id="{DBE0F9B3-014C-4B24-ABFF-369D0EA0A09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2pPr>
      <a:lvl3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3pPr>
      <a:lvl4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4pPr>
      <a:lvl5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5pPr>
      <a:lvl6pPr marL="1308904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6pPr>
      <a:lvl7pPr marL="2617805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7pPr>
      <a:lvl8pPr marL="3926709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8pPr>
      <a:lvl9pPr marL="5235617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9pPr>
    </p:titleStyle>
    <p:bodyStyle>
      <a:lvl1pPr marL="1563411" indent="-1563411" algn="l" defTabSz="4172130" rtl="0" eaLnBrk="0" fontAlgn="base" hangingPunct="0">
        <a:spcBef>
          <a:spcPct val="20000"/>
        </a:spcBef>
        <a:spcAft>
          <a:spcPct val="0"/>
        </a:spcAft>
        <a:buChar char="•"/>
        <a:defRPr kumimoji="1" sz="14700">
          <a:solidFill>
            <a:schemeClr val="tx1"/>
          </a:solidFill>
          <a:latin typeface="+mn-lt"/>
          <a:ea typeface="+mn-ea"/>
          <a:cs typeface="+mn-cs"/>
        </a:defRPr>
      </a:lvl1pPr>
      <a:lvl2pPr marL="3390426" indent="-1304360" algn="l" defTabSz="4172130" rtl="0" eaLnBrk="0" fontAlgn="base" hangingPunct="0">
        <a:spcBef>
          <a:spcPct val="20000"/>
        </a:spcBef>
        <a:spcAft>
          <a:spcPct val="0"/>
        </a:spcAft>
        <a:buChar char="–"/>
        <a:defRPr kumimoji="1" sz="12700">
          <a:solidFill>
            <a:schemeClr val="tx1"/>
          </a:solidFill>
          <a:latin typeface="+mn-lt"/>
          <a:ea typeface="+mn-ea"/>
        </a:defRPr>
      </a:lvl2pPr>
      <a:lvl3pPr marL="5221983" indent="-1049850" algn="l" defTabSz="4172130" rtl="0" eaLnBrk="0" fontAlgn="base" hangingPunct="0">
        <a:spcBef>
          <a:spcPct val="20000"/>
        </a:spcBef>
        <a:spcAft>
          <a:spcPct val="0"/>
        </a:spcAft>
        <a:buChar char="•"/>
        <a:defRPr kumimoji="1" sz="11100">
          <a:solidFill>
            <a:schemeClr val="tx1"/>
          </a:solidFill>
          <a:latin typeface="+mn-lt"/>
          <a:ea typeface="+mn-ea"/>
        </a:defRPr>
      </a:lvl3pPr>
      <a:lvl4pPr marL="7308047" indent="-1040761" algn="l" defTabSz="4172130" rtl="0" eaLnBrk="0" fontAlgn="base" hangingPunct="0">
        <a:spcBef>
          <a:spcPct val="20000"/>
        </a:spcBef>
        <a:spcAft>
          <a:spcPct val="0"/>
        </a:spcAft>
        <a:buChar char="–"/>
        <a:defRPr kumimoji="1" sz="9100">
          <a:solidFill>
            <a:schemeClr val="tx1"/>
          </a:solidFill>
          <a:latin typeface="+mn-lt"/>
          <a:ea typeface="+mn-ea"/>
        </a:defRPr>
      </a:lvl4pPr>
      <a:lvl5pPr marL="9394113" indent="-1040761" algn="l" defTabSz="4172130" rtl="0" eaLnBrk="0" fontAlgn="base" hangingPunct="0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5pPr>
      <a:lvl6pPr marL="10703018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6pPr>
      <a:lvl7pPr marL="12011922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7pPr>
      <a:lvl8pPr marL="13320823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8pPr>
      <a:lvl9pPr marL="14629727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8904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17805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926709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235617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544521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853422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162326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471231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image" Target="../media/image6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jpeg"/><Relationship Id="rId49" Type="http://schemas.openxmlformats.org/officeDocument/2006/relationships/image" Target="../media/image47.png"/><Relationship Id="rId57" Type="http://schemas.openxmlformats.org/officeDocument/2006/relationships/image" Target="../media/image55.jpeg"/><Relationship Id="rId61" Type="http://schemas.openxmlformats.org/officeDocument/2006/relationships/image" Target="../media/image59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jpe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jpe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正方形/長方形 127"/>
          <p:cNvSpPr/>
          <p:nvPr/>
        </p:nvSpPr>
        <p:spPr bwMode="auto">
          <a:xfrm>
            <a:off x="17854795" y="32233863"/>
            <a:ext cx="12112189" cy="10574665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61782" tIns="130891" rIns="261782" bIns="130891" numCol="1" rtlCol="0" anchor="t" anchorCtr="0" compatLnSpc="1">
            <a:prstTxWarp prst="textNoShape">
              <a:avLst/>
            </a:prstTxWarp>
          </a:bodyPr>
          <a:lstStyle/>
          <a:p>
            <a:pPr defTabSz="4172130"/>
            <a:endParaRPr lang="ja-JP" altLang="en-US" dirty="0"/>
          </a:p>
        </p:txBody>
      </p:sp>
      <p:sp>
        <p:nvSpPr>
          <p:cNvPr id="124" name="正方形/長方形 123"/>
          <p:cNvSpPr/>
          <p:nvPr/>
        </p:nvSpPr>
        <p:spPr bwMode="auto">
          <a:xfrm>
            <a:off x="5" y="33868521"/>
            <a:ext cx="17645957" cy="8940003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61782" tIns="130891" rIns="261782" bIns="130891" numCol="1" rtlCol="0" anchor="t" anchorCtr="0" compatLnSpc="1">
            <a:prstTxWarp prst="textNoShape">
              <a:avLst/>
            </a:prstTxWarp>
          </a:bodyPr>
          <a:lstStyle/>
          <a:p>
            <a:pPr defTabSz="4172130"/>
            <a:endParaRPr lang="ja-JP" altLang="en-US" dirty="0"/>
          </a:p>
        </p:txBody>
      </p:sp>
      <p:sp>
        <p:nvSpPr>
          <p:cNvPr id="123" name="正方形/長方形 122"/>
          <p:cNvSpPr/>
          <p:nvPr/>
        </p:nvSpPr>
        <p:spPr bwMode="auto">
          <a:xfrm>
            <a:off x="14931162" y="20791266"/>
            <a:ext cx="15035822" cy="1123826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61782" tIns="130891" rIns="261782" bIns="130891" numCol="1" rtlCol="0" anchor="t" anchorCtr="0" compatLnSpc="1">
            <a:prstTxWarp prst="textNoShape">
              <a:avLst/>
            </a:prstTxWarp>
          </a:bodyPr>
          <a:lstStyle/>
          <a:p>
            <a:pPr defTabSz="4172130"/>
            <a:endParaRPr lang="ja-JP" altLang="en-US" dirty="0"/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5" y="20791264"/>
            <a:ext cx="14722324" cy="12872921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61782" tIns="130891" rIns="261782" bIns="130891" numCol="1" rtlCol="0" anchor="t" anchorCtr="0" compatLnSpc="1">
            <a:prstTxWarp prst="textNoShape">
              <a:avLst/>
            </a:prstTxWarp>
          </a:bodyPr>
          <a:lstStyle/>
          <a:p>
            <a:pPr defTabSz="4172130"/>
            <a:endParaRPr lang="ja-JP" altLang="en-US" dirty="0"/>
          </a:p>
        </p:txBody>
      </p:sp>
      <p:sp>
        <p:nvSpPr>
          <p:cNvPr id="101" name="正方形/長方形 98"/>
          <p:cNvSpPr>
            <a:spLocks noChangeArrowheads="1"/>
          </p:cNvSpPr>
          <p:nvPr/>
        </p:nvSpPr>
        <p:spPr bwMode="auto">
          <a:xfrm>
            <a:off x="14931162" y="3218708"/>
            <a:ext cx="15035822" cy="17365763"/>
          </a:xfrm>
          <a:prstGeom prst="rect">
            <a:avLst/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lIns="261782" tIns="130891" rIns="261782" bIns="130891"/>
          <a:lstStyle/>
          <a:p>
            <a:pPr defTabSz="4172130"/>
            <a:endParaRPr lang="ja-JP" altLang="en-US" dirty="0"/>
          </a:p>
        </p:txBody>
      </p:sp>
      <p:sp>
        <p:nvSpPr>
          <p:cNvPr id="2050" name="正方形/長方形 98"/>
          <p:cNvSpPr>
            <a:spLocks noChangeArrowheads="1"/>
          </p:cNvSpPr>
          <p:nvPr/>
        </p:nvSpPr>
        <p:spPr bwMode="auto">
          <a:xfrm>
            <a:off x="1" y="3220889"/>
            <a:ext cx="14723334" cy="17365763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lIns="261782" tIns="130891" rIns="261782" bIns="130891"/>
          <a:lstStyle/>
          <a:p>
            <a:pPr defTabSz="4172130"/>
            <a:endParaRPr lang="ja-JP" altLang="en-US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344" y="1175742"/>
            <a:ext cx="28802115" cy="1779371"/>
          </a:xfrm>
          <a:solidFill>
            <a:srgbClr val="3366FF"/>
          </a:solidFill>
        </p:spPr>
        <p:txBody>
          <a:bodyPr/>
          <a:lstStyle/>
          <a:p>
            <a:pPr eaLnBrk="1" fontAlgn="ctr" hangingPunct="1"/>
            <a:r>
              <a:rPr lang="en-US" altLang="ja-JP" sz="10400" b="1" dirty="0" smtClean="0">
                <a:solidFill>
                  <a:srgbClr val="FFFF00"/>
                </a:solidFill>
              </a:rPr>
              <a:t>2010</a:t>
            </a:r>
            <a:r>
              <a:rPr lang="ja-JP" altLang="en-US" sz="10400" b="1" dirty="0" smtClean="0">
                <a:solidFill>
                  <a:srgbClr val="FFFF00"/>
                </a:solidFill>
              </a:rPr>
              <a:t>年夏までの成果</a:t>
            </a:r>
          </a:p>
        </p:txBody>
      </p:sp>
      <p:sp>
        <p:nvSpPr>
          <p:cNvPr id="2052" name="Text Box 332"/>
          <p:cNvSpPr txBox="1">
            <a:spLocks noChangeArrowheads="1"/>
          </p:cNvSpPr>
          <p:nvPr/>
        </p:nvSpPr>
        <p:spPr bwMode="auto">
          <a:xfrm>
            <a:off x="16796171" y="377926"/>
            <a:ext cx="13267785" cy="809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298692" tIns="149349" rIns="298692" bIns="149349">
            <a:spAutoFit/>
          </a:bodyPr>
          <a:lstStyle/>
          <a:p>
            <a:pPr defTabSz="4181222"/>
            <a:r>
              <a:rPr lang="en-US" altLang="ja-JP" sz="3300" b="1" dirty="0" smtClean="0">
                <a:solidFill>
                  <a:schemeClr val="accent2"/>
                </a:solidFill>
                <a:latin typeface="ＭＳ Ｐ明朝" charset="-128"/>
                <a:ea typeface="ＭＳ Ｐ明朝" charset="-128"/>
              </a:rPr>
              <a:t>LHCStartUp2010-V1JA0,  </a:t>
            </a:r>
            <a:r>
              <a:rPr lang="en-US" altLang="ja-JP" sz="3300" b="1" dirty="0">
                <a:solidFill>
                  <a:schemeClr val="accent2"/>
                </a:solidFill>
                <a:latin typeface="ＭＳ Ｐ明朝" charset="-128"/>
                <a:ea typeface="ＭＳ Ｐ明朝" charset="-128"/>
              </a:rPr>
              <a:t>http://atlas.kek.jp/sub/poster/index.html</a:t>
            </a: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1357157" y="20586934"/>
            <a:ext cx="13471066" cy="12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81" tIns="208790" rIns="417581" bIns="208790" anchor="ctr"/>
          <a:lstStyle/>
          <a:p>
            <a:pPr defTabSz="4172130">
              <a:defRPr/>
            </a:pPr>
            <a:r>
              <a:rPr lang="ja-JP" altLang="en-US" sz="5900" b="1" kern="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Ｗ，Ｚ</a:t>
            </a:r>
          </a:p>
        </p:txBody>
      </p:sp>
      <p:sp>
        <p:nvSpPr>
          <p:cNvPr id="88" name="Rectangle 2"/>
          <p:cNvSpPr txBox="1">
            <a:spLocks noChangeArrowheads="1"/>
          </p:cNvSpPr>
          <p:nvPr/>
        </p:nvSpPr>
        <p:spPr bwMode="auto">
          <a:xfrm>
            <a:off x="732026" y="3013671"/>
            <a:ext cx="23001178" cy="127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81" tIns="208790" rIns="417581" bIns="208790" anchor="ctr"/>
          <a:lstStyle/>
          <a:p>
            <a:pPr defTabSz="4172130">
              <a:defRPr/>
            </a:pPr>
            <a:r>
              <a:rPr lang="en-US" altLang="ja-JP" sz="5900" b="1" kern="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 </a:t>
            </a:r>
            <a:r>
              <a:rPr lang="ja-JP" altLang="en-US" sz="5900" b="1" kern="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測定器の性能の確認</a:t>
            </a: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4930516" y="3013680"/>
            <a:ext cx="23001178" cy="143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81" tIns="208790" rIns="417581" bIns="208790" anchor="ctr"/>
          <a:lstStyle/>
          <a:p>
            <a:pPr defTabSz="4172130">
              <a:defRPr/>
            </a:pPr>
            <a:r>
              <a:rPr lang="en-US" altLang="ja-JP" sz="5900" b="1" kern="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 </a:t>
            </a:r>
            <a:r>
              <a:rPr lang="ja-JP" altLang="en-US" sz="5900" b="1" kern="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既知</a:t>
            </a:r>
            <a:r>
              <a:rPr lang="ja-JP" altLang="en-US" sz="5900" b="1" kern="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粒子</a:t>
            </a:r>
            <a:r>
              <a:rPr lang="ja-JP" altLang="en-US" sz="5900" b="1" kern="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の再発見</a:t>
            </a:r>
          </a:p>
        </p:txBody>
      </p:sp>
      <p:grpSp>
        <p:nvGrpSpPr>
          <p:cNvPr id="2056" name="グループ化 88"/>
          <p:cNvGrpSpPr>
            <a:grpSpLocks/>
          </p:cNvGrpSpPr>
          <p:nvPr/>
        </p:nvGrpSpPr>
        <p:grpSpPr bwMode="auto">
          <a:xfrm>
            <a:off x="520246" y="4446180"/>
            <a:ext cx="12739041" cy="8171594"/>
            <a:chOff x="0" y="1638350"/>
            <a:chExt cx="5076478" cy="3168352"/>
          </a:xfrm>
        </p:grpSpPr>
        <p:pic>
          <p:nvPicPr>
            <p:cNvPr id="2114" name="Picture 33" descr="jobs.png"/>
            <p:cNvPicPr preferRelativeResize="0"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22031"/>
              <a:ext cx="1258631" cy="23936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15" name="Picture 31" descr="display_142165_tr.gif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9165" y="3622922"/>
              <a:ext cx="1155359" cy="65064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16" name="Picture 30" descr="data09_900GeV.00141749.physics_MinBias-VTX.n4-LR2-nt.root.z.png"/>
            <p:cNvPicPr preferRelativeResize="0"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0942" y="3866641"/>
              <a:ext cx="1216677" cy="68473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17" name="Picture 25" descr="PS-EMB.png"/>
            <p:cNvPicPr preferRelativeResize="0"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6905" y="3390808"/>
              <a:ext cx="1216677" cy="68473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18" name="Picture 24" descr="SumEt_METtopo_run140541_collisions.gif"/>
            <p:cNvPicPr preferRelativeResize="0"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04038" y="4087149"/>
              <a:ext cx="1216677" cy="68473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19" name="Picture 23" descr="febtime_splash2009_HEC.gif"/>
            <p:cNvPicPr preferRelativeResize="0"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87946" y="3365421"/>
              <a:ext cx="1258631" cy="7101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0" name="Picture 21" descr="TRTtimeInfo_run140541_event416712_TEcut3_profile.png"/>
            <p:cNvPicPr preferRelativeResize="0"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54" y="3866641"/>
              <a:ext cx="1258631" cy="5367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1" name="Picture 16" descr="BeamHaloBARRELEtResolution_parabola.jpg"/>
            <p:cNvPicPr preferRelativeResize="0"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5712" y="1964760"/>
              <a:ext cx="1258631" cy="7507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2" name="Picture 6" descr="timing.png"/>
            <p:cNvPicPr preferRelativeResize="0"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1964760"/>
              <a:ext cx="1258631" cy="7521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3" name="Picture 8" descr="HitScatter11Dec.png"/>
            <p:cNvPicPr preferRelativeResize="0"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26448" y="1638350"/>
              <a:ext cx="984314" cy="7833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4" name="Picture 9" descr="vtx.png"/>
            <p:cNvPicPr preferRelativeResize="0"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62984" y="2195423"/>
              <a:ext cx="1313494" cy="7398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5" name="Picture 10" descr="cluster.jpg"/>
            <p:cNvPicPr preferRelativeResize="0"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2856947"/>
              <a:ext cx="1258631" cy="7833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6" name="Picture 11" descr="ep_vs_AvgLBShift_good.png"/>
            <p:cNvPicPr preferRelativeResize="0"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11438" y="1638350"/>
              <a:ext cx="1123086" cy="62525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7" name="Picture 13" descr="ep_AvgShift1DFit_good.png"/>
            <p:cNvPicPr preferRelativeResize="0"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6381" y="4076995"/>
              <a:ext cx="1248142" cy="69489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8" name="Picture 14" descr="ImpactParameter_d0_pt3GeV.gif"/>
            <p:cNvPicPr preferRelativeResize="0"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929901" y="2108380"/>
              <a:ext cx="983507" cy="7833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29" name="Picture 15" descr="BeamHaloBARRELEtCorrScat_parabola.jpg"/>
            <p:cNvPicPr preferRelativeResize="0"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727034" y="2125789"/>
              <a:ext cx="1258631" cy="7507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0" name="Picture 17" descr="EnergyCell_FCAL_400events.gif"/>
            <p:cNvPicPr preferRelativeResize="0"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048859" y="2764101"/>
              <a:ext cx="1216677" cy="68473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1" name="Picture 18" descr="EnergyCell_EMEC_400events.gif"/>
            <p:cNvPicPr preferRelativeResize="0"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4087149"/>
              <a:ext cx="1216677" cy="68473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2" name="Picture 7" descr="imai.png"/>
            <p:cNvPicPr preferRelativeResize="0"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223581" y="1638350"/>
              <a:ext cx="1027882" cy="55054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3" name="Picture 5" descr="valerio.png"/>
            <p:cNvPicPr preferRelativeResize="0"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104623" y="1638350"/>
              <a:ext cx="884269" cy="5287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4" name="Picture 14" descr="deta.gif"/>
            <p:cNvPicPr preferRelativeResize="0"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045276" y="2846067"/>
              <a:ext cx="802780" cy="65789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5" name="Picture 12" descr="Barrel.png"/>
            <p:cNvPicPr preferRelativeResize="0">
              <a:picLocks noChangeAspect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0" y="3400964"/>
              <a:ext cx="1258631" cy="55054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6" name="Picture 19" descr="LorentzAngleInSCTWithBeam.jpg"/>
            <p:cNvPicPr preferRelativeResize="0">
              <a:picLocks noChangeAspect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936805" y="2769904"/>
              <a:ext cx="1258631" cy="7833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7" name="Picture 20" descr="reta.jpg"/>
            <p:cNvPicPr preferRelativeResize="0">
              <a:picLocks noChangeAspect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047246" y="3999382"/>
              <a:ext cx="924610" cy="77250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8" name="Picture 22" descr="muon.jpg"/>
            <p:cNvPicPr preferRelativeResize="0">
              <a:picLocks noChangeAspect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143800" y="2899743"/>
              <a:ext cx="890724" cy="6883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39" name="Picture 26" descr="topo_METx_compare.gif"/>
            <p:cNvPicPr preferRelativeResize="0"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831920" y="2650221"/>
              <a:ext cx="1258631" cy="7072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40" name="Picture 27" descr="noise.jpg"/>
            <p:cNvPicPr preferRelativeResize="0"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894851" y="3448837"/>
              <a:ext cx="957689" cy="5563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41" name="Picture 28" descr="cluster.jpg"/>
            <p:cNvPicPr preferRelativeResize="0"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991669" y="4237298"/>
              <a:ext cx="1099689" cy="5694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42" name="Picture 29" descr="cluster.jpg"/>
            <p:cNvPicPr preferRelativeResize="0"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608075" y="3344386"/>
              <a:ext cx="952041" cy="4925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43" name="Picture 32" descr="display_142165_y.gif"/>
            <p:cNvPicPr preferRelativeResize="0">
              <a:picLocks noChangeAspect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929901" y="3727373"/>
              <a:ext cx="973826" cy="5476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44" name="Picture 33" descr="display_142165_lg.gif"/>
            <p:cNvPicPr preferRelativeResize="0">
              <a:picLocks noChangeAspect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174722" y="2508776"/>
              <a:ext cx="778577" cy="43811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45" name="Picture 3" descr="trigger.png"/>
            <p:cNvPicPr preferRelativeResize="0">
              <a:picLocks noChangeAspect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0" y="1638350"/>
              <a:ext cx="1510357" cy="4323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46" name="Picture 35" descr="tau1.jpg"/>
            <p:cNvPicPr preferRelativeResize="0">
              <a:picLocks noChangeAspect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2439002" y="2421734"/>
              <a:ext cx="866519" cy="6593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47" name="Picture 36" descr="tau3.jpg"/>
            <p:cNvPicPr>
              <a:picLocks noChangeAspect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61499" y="2613228"/>
              <a:ext cx="724519" cy="54691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2057" name="グループ化 95"/>
          <p:cNvGrpSpPr>
            <a:grpSpLocks/>
          </p:cNvGrpSpPr>
          <p:nvPr/>
        </p:nvGrpSpPr>
        <p:grpSpPr bwMode="auto">
          <a:xfrm>
            <a:off x="6579004" y="12617779"/>
            <a:ext cx="5639798" cy="5721015"/>
            <a:chOff x="7740774" y="1422326"/>
            <a:chExt cx="4990520" cy="6381328"/>
          </a:xfrm>
        </p:grpSpPr>
        <p:pic>
          <p:nvPicPr>
            <p:cNvPr id="2110" name="図 91" descr="material-distribution58fig_08.png"/>
            <p:cNvPicPr>
              <a:picLocks noChangeAspect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7740774" y="1422326"/>
              <a:ext cx="4990520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1" name="図 92" descr="material-distribution58fig_09.png"/>
            <p:cNvPicPr>
              <a:picLocks noChangeAspect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7740774" y="4419278"/>
              <a:ext cx="4990520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2" name="テキスト ボックス 93"/>
            <p:cNvSpPr txBox="1">
              <a:spLocks noChangeArrowheads="1"/>
            </p:cNvSpPr>
            <p:nvPr/>
          </p:nvSpPr>
          <p:spPr bwMode="auto">
            <a:xfrm>
              <a:off x="11252621" y="1662528"/>
              <a:ext cx="1068808" cy="3433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1400" dirty="0">
                  <a:latin typeface="HGP創英角ﾎﾟｯﾌﾟ体" pitchFamily="50" charset="-128"/>
                  <a:ea typeface="HGP創英角ﾎﾟｯﾌﾟ体" pitchFamily="50" charset="-128"/>
                </a:rPr>
                <a:t>データ</a:t>
              </a:r>
            </a:p>
          </p:txBody>
        </p:sp>
        <p:sp>
          <p:nvSpPr>
            <p:cNvPr id="2113" name="テキスト ボックス 94"/>
            <p:cNvSpPr txBox="1">
              <a:spLocks noChangeArrowheads="1"/>
            </p:cNvSpPr>
            <p:nvPr/>
          </p:nvSpPr>
          <p:spPr bwMode="auto">
            <a:xfrm>
              <a:off x="11174501" y="4734693"/>
              <a:ext cx="1246791" cy="3433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HGP創英角ﾎﾟｯﾌﾟ体" pitchFamily="50" charset="-128"/>
                  <a:ea typeface="HGP創英角ﾎﾟｯﾌﾟ体" pitchFamily="50" charset="-128"/>
                </a:rPr>
                <a:t>シミュレーション</a:t>
              </a:r>
            </a:p>
          </p:txBody>
        </p:sp>
      </p:grpSp>
      <p:grpSp>
        <p:nvGrpSpPr>
          <p:cNvPr id="2058" name="グループ化 68"/>
          <p:cNvGrpSpPr>
            <a:grpSpLocks/>
          </p:cNvGrpSpPr>
          <p:nvPr/>
        </p:nvGrpSpPr>
        <p:grpSpPr bwMode="auto">
          <a:xfrm>
            <a:off x="15557652" y="3423040"/>
            <a:ext cx="14077126" cy="15118108"/>
            <a:chOff x="5191696" y="1062038"/>
            <a:chExt cx="4854004" cy="5327725"/>
          </a:xfrm>
        </p:grpSpPr>
        <p:pic>
          <p:nvPicPr>
            <p:cNvPr id="2092" name="図 2" descr="fig_07b-pi0.png"/>
            <p:cNvPicPr>
              <a:picLocks noChangeAspect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5191696" y="4878463"/>
              <a:ext cx="2232025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3" name="Picture 2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5335913" y="1588971"/>
              <a:ext cx="2096282" cy="1563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4" name="Picture 3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7541407" y="1493838"/>
              <a:ext cx="1913201" cy="169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5" name="Picture 4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5191696" y="3150271"/>
              <a:ext cx="2313302" cy="172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6" name="テキスト ボックス 99"/>
            <p:cNvSpPr txBox="1">
              <a:spLocks noChangeArrowheads="1"/>
            </p:cNvSpPr>
            <p:nvPr/>
          </p:nvSpPr>
          <p:spPr bwMode="auto">
            <a:xfrm>
              <a:off x="6516476" y="2552228"/>
              <a:ext cx="573854" cy="157271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300" dirty="0">
                  <a:latin typeface="HGP創英角ﾎﾟｯﾌﾟ体" pitchFamily="50" charset="-128"/>
                  <a:ea typeface="HGP創英角ﾎﾟｯﾌﾟ体" pitchFamily="50" charset="-128"/>
                </a:rPr>
                <a:t>K</a:t>
              </a:r>
              <a:r>
                <a:rPr lang="ja-JP" altLang="en-US" sz="2300" baseline="-25000" dirty="0">
                  <a:latin typeface="HGP創英角ﾎﾟｯﾌﾟ体" pitchFamily="50" charset="-128"/>
                  <a:ea typeface="HGP創英角ﾎﾟｯﾌﾟ体" pitchFamily="50" charset="-128"/>
                </a:rPr>
                <a:t>０</a:t>
              </a:r>
              <a:r>
                <a:rPr lang="ja-JP" altLang="en-US" sz="2300" dirty="0">
                  <a:latin typeface="HGP創英角ﾎﾟｯﾌﾟ体" pitchFamily="50" charset="-128"/>
                  <a:ea typeface="HGP創英角ﾎﾟｯﾌﾟ体" pitchFamily="50" charset="-128"/>
                </a:rPr>
                <a:t>→</a:t>
              </a:r>
              <a:r>
                <a:rPr lang="en-US" altLang="ja-JP" sz="2300" dirty="0" err="1">
                  <a:latin typeface="HGP創英角ﾎﾟｯﾌﾟ体" pitchFamily="50" charset="-128"/>
                  <a:ea typeface="HGP創英角ﾎﾟｯﾌﾟ体" pitchFamily="50" charset="-128"/>
                </a:rPr>
                <a:t>π</a:t>
              </a:r>
              <a:r>
                <a:rPr lang="en-US" altLang="ja-JP" sz="2300" baseline="30000" dirty="0" err="1">
                  <a:latin typeface="HGP創英角ﾎﾟｯﾌﾟ体" pitchFamily="50" charset="-128"/>
                  <a:ea typeface="HGP創英角ﾎﾟｯﾌﾟ体" pitchFamily="50" charset="-128"/>
                </a:rPr>
                <a:t>+</a:t>
              </a:r>
              <a:r>
                <a:rPr lang="en-US" altLang="ja-JP" sz="2300" dirty="0" err="1">
                  <a:latin typeface="HGP創英角ﾎﾟｯﾌﾟ体" pitchFamily="50" charset="-128"/>
                  <a:ea typeface="HGP創英角ﾎﾟｯﾌﾟ体" pitchFamily="50" charset="-128"/>
                </a:rPr>
                <a:t>π</a:t>
              </a:r>
              <a:r>
                <a:rPr lang="en-US" altLang="ja-JP" sz="2300" baseline="30000" dirty="0">
                  <a:latin typeface="HGP創英角ﾎﾟｯﾌﾟ体" pitchFamily="50" charset="-128"/>
                  <a:ea typeface="HGP創英角ﾎﾟｯﾌﾟ体" pitchFamily="50" charset="-128"/>
                </a:rPr>
                <a:t>-</a:t>
              </a:r>
              <a:endParaRPr lang="ja-JP" altLang="en-US" sz="2300" baseline="30000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097" name="テキスト ボックス 100"/>
            <p:cNvSpPr txBox="1">
              <a:spLocks noChangeArrowheads="1"/>
            </p:cNvSpPr>
            <p:nvPr/>
          </p:nvSpPr>
          <p:spPr bwMode="auto">
            <a:xfrm>
              <a:off x="8604524" y="2408204"/>
              <a:ext cx="470492" cy="157271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300" dirty="0">
                  <a:latin typeface="HGP創英角ﾎﾟｯﾌﾟ体" pitchFamily="50" charset="-128"/>
                  <a:ea typeface="HGP創英角ﾎﾟｯﾌﾟ体" pitchFamily="50" charset="-128"/>
                </a:rPr>
                <a:t>Ξ</a:t>
              </a:r>
              <a:r>
                <a:rPr lang="ja-JP" altLang="en-US" sz="2300" dirty="0">
                  <a:latin typeface="HGP創英角ﾎﾟｯﾌﾟ体" pitchFamily="50" charset="-128"/>
                  <a:ea typeface="HGP創英角ﾎﾟｯﾌﾟ体" pitchFamily="50" charset="-128"/>
                </a:rPr>
                <a:t>→</a:t>
              </a:r>
              <a:r>
                <a:rPr lang="en-US" altLang="ja-JP" sz="2300" dirty="0" err="1">
                  <a:latin typeface="HGP創英角ﾎﾟｯﾌﾟ体" pitchFamily="50" charset="-128"/>
                  <a:ea typeface="HGP創英角ﾎﾟｯﾌﾟ体" pitchFamily="50" charset="-128"/>
                </a:rPr>
                <a:t>Λπ</a:t>
              </a:r>
              <a:endParaRPr lang="ja-JP" altLang="en-US" sz="2300" baseline="30000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098" name="テキスト ボックス 101"/>
            <p:cNvSpPr txBox="1">
              <a:spLocks noChangeArrowheads="1"/>
            </p:cNvSpPr>
            <p:nvPr/>
          </p:nvSpPr>
          <p:spPr bwMode="auto">
            <a:xfrm>
              <a:off x="6588478" y="3942259"/>
              <a:ext cx="394214" cy="157271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300" dirty="0">
                  <a:latin typeface="HGP創英角ﾎﾟｯﾌﾟ体" pitchFamily="50" charset="-128"/>
                  <a:ea typeface="HGP創英角ﾎﾟｯﾌﾟ体" pitchFamily="50" charset="-128"/>
                </a:rPr>
                <a:t>φ</a:t>
              </a:r>
              <a:r>
                <a:rPr lang="ja-JP" altLang="en-US" sz="2300" dirty="0">
                  <a:latin typeface="HGP創英角ﾎﾟｯﾌﾟ体" pitchFamily="50" charset="-128"/>
                  <a:ea typeface="HGP創英角ﾎﾟｯﾌﾟ体" pitchFamily="50" charset="-128"/>
                </a:rPr>
                <a:t>→</a:t>
              </a:r>
              <a:r>
                <a:rPr lang="en-US" altLang="ja-JP" sz="2300" dirty="0" err="1">
                  <a:latin typeface="HGP創英角ﾎﾟｯﾌﾟ体" pitchFamily="50" charset="-128"/>
                  <a:ea typeface="HGP創英角ﾎﾟｯﾌﾟ体" pitchFamily="50" charset="-128"/>
                </a:rPr>
                <a:t>KK</a:t>
              </a:r>
              <a:endParaRPr lang="ja-JP" altLang="en-US" sz="2300" baseline="30000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pic>
          <p:nvPicPr>
            <p:cNvPr id="2099" name="Picture 20" descr="tight.png"/>
            <p:cNvPicPr preferRelativeResize="0">
              <a:picLocks noChangeAspect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7427188" y="3150122"/>
              <a:ext cx="2257361" cy="1784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0" name="テキスト ボックス 105"/>
            <p:cNvSpPr txBox="1">
              <a:spLocks noChangeArrowheads="1"/>
            </p:cNvSpPr>
            <p:nvPr/>
          </p:nvSpPr>
          <p:spPr bwMode="auto">
            <a:xfrm>
              <a:off x="8968492" y="3919728"/>
              <a:ext cx="594306" cy="157271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300" dirty="0">
                  <a:latin typeface="HGP創英角ﾎﾟｯﾌﾟ体" pitchFamily="50" charset="-128"/>
                  <a:ea typeface="HGP創英角ﾎﾟｯﾌﾟ体" pitchFamily="50" charset="-128"/>
                </a:rPr>
                <a:t>J/Ψ</a:t>
              </a:r>
              <a:r>
                <a:rPr lang="ja-JP" altLang="en-US" sz="2300" dirty="0">
                  <a:latin typeface="HGP創英角ﾎﾟｯﾌﾟ体" pitchFamily="50" charset="-128"/>
                  <a:ea typeface="HGP創英角ﾎﾟｯﾌﾟ体" pitchFamily="50" charset="-128"/>
                </a:rPr>
                <a:t>→</a:t>
              </a:r>
              <a:r>
                <a:rPr lang="en-US" altLang="ja-JP" sz="2300" dirty="0" err="1">
                  <a:latin typeface="HGP創英角ﾎﾟｯﾌﾟ体" pitchFamily="50" charset="-128"/>
                  <a:ea typeface="HGP創英角ﾎﾟｯﾌﾟ体" pitchFamily="50" charset="-128"/>
                </a:rPr>
                <a:t>μμ</a:t>
              </a:r>
              <a:endParaRPr lang="ja-JP" altLang="en-US" sz="2300" baseline="30000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101" name="テキスト ボックス 107"/>
            <p:cNvSpPr txBox="1">
              <a:spLocks noChangeArrowheads="1"/>
            </p:cNvSpPr>
            <p:nvPr/>
          </p:nvSpPr>
          <p:spPr bwMode="auto">
            <a:xfrm>
              <a:off x="6372473" y="5526531"/>
              <a:ext cx="514711" cy="157271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300" dirty="0">
                  <a:latin typeface="HGP創英角ﾎﾟｯﾌﾟ体" pitchFamily="50" charset="-128"/>
                  <a:ea typeface="HGP創英角ﾎﾟｯﾌﾟ体" pitchFamily="50" charset="-128"/>
                </a:rPr>
                <a:t>π</a:t>
              </a:r>
              <a:r>
                <a:rPr lang="en-US" altLang="ja-JP" sz="2300" baseline="30000" dirty="0">
                  <a:latin typeface="HGP創英角ﾎﾟｯﾌﾟ体" pitchFamily="50" charset="-128"/>
                  <a:ea typeface="HGP創英角ﾎﾟｯﾌﾟ体" pitchFamily="50" charset="-128"/>
                </a:rPr>
                <a:t>0</a:t>
              </a:r>
              <a:r>
                <a:rPr lang="ja-JP" altLang="en-US" sz="2300" dirty="0">
                  <a:latin typeface="HGP創英角ﾎﾟｯﾌﾟ体" pitchFamily="50" charset="-128"/>
                  <a:ea typeface="HGP創英角ﾎﾟｯﾌﾟ体" pitchFamily="50" charset="-128"/>
                </a:rPr>
                <a:t>→</a:t>
              </a:r>
              <a:r>
                <a:rPr lang="en-US" altLang="ja-JP" sz="2300" dirty="0" err="1">
                  <a:latin typeface="HGP創英角ﾎﾟｯﾌﾟ体" pitchFamily="50" charset="-128"/>
                  <a:ea typeface="HGP創英角ﾎﾟｯﾌﾟ体" pitchFamily="50" charset="-128"/>
                </a:rPr>
                <a:t>γγ</a:t>
              </a:r>
              <a:endParaRPr lang="ja-JP" altLang="en-US" sz="2300" baseline="30000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grpSp>
          <p:nvGrpSpPr>
            <p:cNvPr id="2102" name="グループ化 117"/>
            <p:cNvGrpSpPr>
              <a:grpSpLocks/>
            </p:cNvGrpSpPr>
            <p:nvPr/>
          </p:nvGrpSpPr>
          <p:grpSpPr bwMode="auto">
            <a:xfrm>
              <a:off x="7639968" y="4878463"/>
              <a:ext cx="2263544" cy="1499659"/>
              <a:chOff x="7639521" y="4877725"/>
              <a:chExt cx="2263532" cy="1500535"/>
            </a:xfrm>
          </p:grpSpPr>
          <p:pic>
            <p:nvPicPr>
              <p:cNvPr id="2105" name="Picture 4"/>
              <p:cNvPicPr>
                <a:picLocks noChangeAspect="1"/>
              </p:cNvPicPr>
              <p:nvPr/>
            </p:nvPicPr>
            <p:blipFill>
              <a:blip r:embed="rId44" cstate="print"/>
              <a:srcRect/>
              <a:stretch>
                <a:fillRect/>
              </a:stretch>
            </p:blipFill>
            <p:spPr bwMode="auto">
              <a:xfrm>
                <a:off x="7639521" y="4877725"/>
                <a:ext cx="1563654" cy="1500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06" name="グループ化 112"/>
              <p:cNvGrpSpPr>
                <a:grpSpLocks/>
              </p:cNvGrpSpPr>
              <p:nvPr/>
            </p:nvGrpSpPr>
            <p:grpSpPr bwMode="auto">
              <a:xfrm>
                <a:off x="8503612" y="4950023"/>
                <a:ext cx="1399441" cy="720080"/>
                <a:chOff x="3457589" y="792519"/>
                <a:chExt cx="5132883" cy="2650260"/>
              </a:xfrm>
            </p:grpSpPr>
            <p:pic>
              <p:nvPicPr>
                <p:cNvPr id="2107" name="Picture 22" descr="ups.png"/>
                <p:cNvPicPr preferRelativeResize="0">
                  <a:picLocks noChangeAspect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5940210" y="792519"/>
                  <a:ext cx="2650262" cy="26502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11" name="円/楕円 110"/>
                <p:cNvSpPr/>
                <p:nvPr/>
              </p:nvSpPr>
              <p:spPr>
                <a:xfrm>
                  <a:off x="3457589" y="1587149"/>
                  <a:ext cx="937440" cy="865241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cxnSp>
              <p:nvCxnSpPr>
                <p:cNvPr id="112" name="直線矢印コネクタ 111"/>
                <p:cNvCxnSpPr>
                  <a:stCxn id="111" idx="6"/>
                  <a:endCxn id="2107" idx="1"/>
                </p:cNvCxnSpPr>
                <p:nvPr/>
              </p:nvCxnSpPr>
              <p:spPr>
                <a:xfrm>
                  <a:off x="4395029" y="2019769"/>
                  <a:ext cx="1545182" cy="9788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103" name="Picture 10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8532813" y="1062038"/>
              <a:ext cx="1512887" cy="12446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04" name="テキスト ボックス 100"/>
            <p:cNvSpPr txBox="1">
              <a:spLocks noChangeArrowheads="1"/>
            </p:cNvSpPr>
            <p:nvPr/>
          </p:nvSpPr>
          <p:spPr bwMode="auto">
            <a:xfrm>
              <a:off x="9324950" y="1638350"/>
              <a:ext cx="470492" cy="157271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300" dirty="0">
                  <a:latin typeface="HGP創英角ﾎﾟｯﾌﾟ体" pitchFamily="50" charset="-128"/>
                  <a:ea typeface="HGP創英角ﾎﾟｯﾌﾟ体" pitchFamily="50" charset="-128"/>
                </a:rPr>
                <a:t>Ω</a:t>
              </a:r>
              <a:r>
                <a:rPr lang="ja-JP" altLang="en-US" sz="2300" dirty="0">
                  <a:latin typeface="HGP創英角ﾎﾟｯﾌﾟ体" pitchFamily="50" charset="-128"/>
                  <a:ea typeface="HGP創英角ﾎﾟｯﾌﾟ体" pitchFamily="50" charset="-128"/>
                </a:rPr>
                <a:t>→</a:t>
              </a:r>
              <a:r>
                <a:rPr lang="en-US" altLang="ja-JP" sz="2300" dirty="0" err="1">
                  <a:latin typeface="HGP創英角ﾎﾟｯﾌﾟ体" pitchFamily="50" charset="-128"/>
                  <a:ea typeface="HGP創英角ﾎﾟｯﾌﾟ体" pitchFamily="50" charset="-128"/>
                </a:rPr>
                <a:t>Λπ</a:t>
              </a:r>
              <a:endParaRPr lang="ja-JP" altLang="en-US" sz="2300" baseline="30000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pic>
        <p:nvPicPr>
          <p:cNvPr id="2059" name="図 90" descr="material-distribution58fig_03.png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26139" y="12617774"/>
            <a:ext cx="6473109" cy="60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1772511" y="15721541"/>
            <a:ext cx="2716314" cy="180189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9" cstate="print"/>
          <a:srcRect b="3407"/>
          <a:stretch>
            <a:fillRect/>
          </a:stretch>
        </p:blipFill>
        <p:spPr bwMode="auto">
          <a:xfrm>
            <a:off x="9502496" y="5261535"/>
            <a:ext cx="2347997" cy="237850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090" name="Picture 9"/>
          <p:cNvPicPr>
            <a:picLocks noChangeAspect="1" noChangeArrowheads="1"/>
          </p:cNvPicPr>
          <p:nvPr/>
        </p:nvPicPr>
        <p:blipFill>
          <a:blip r:embed="rId50" cstate="print"/>
          <a:srcRect t="2243" b="10240"/>
          <a:stretch>
            <a:fillRect/>
          </a:stretch>
        </p:blipFill>
        <p:spPr bwMode="auto">
          <a:xfrm>
            <a:off x="2610423" y="9757266"/>
            <a:ext cx="2704395" cy="160819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2063" name="グループ化 88"/>
          <p:cNvGrpSpPr>
            <a:grpSpLocks/>
          </p:cNvGrpSpPr>
          <p:nvPr/>
        </p:nvGrpSpPr>
        <p:grpSpPr bwMode="auto">
          <a:xfrm>
            <a:off x="666379" y="25868758"/>
            <a:ext cx="9749152" cy="7025973"/>
            <a:chOff x="-5801197" y="2316040"/>
            <a:chExt cx="6360036" cy="5301989"/>
          </a:xfrm>
        </p:grpSpPr>
        <p:pic>
          <p:nvPicPr>
            <p:cNvPr id="2084" name="Picture 8"/>
            <p:cNvPicPr>
              <a:picLocks noChangeAspect="1"/>
            </p:cNvPicPr>
            <p:nvPr/>
          </p:nvPicPr>
          <p:blipFill>
            <a:blip r:embed="rId51" cstate="print"/>
            <a:srcRect b="2391"/>
            <a:stretch>
              <a:fillRect/>
            </a:stretch>
          </p:blipFill>
          <p:spPr bwMode="auto">
            <a:xfrm>
              <a:off x="-5414763" y="4901070"/>
              <a:ext cx="3043237" cy="271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10"/>
            <p:cNvPicPr>
              <a:picLocks noChangeAspect="1"/>
            </p:cNvPicPr>
            <p:nvPr/>
          </p:nvPicPr>
          <p:blipFill>
            <a:blip r:embed="rId52" cstate="print"/>
            <a:srcRect b="4453"/>
            <a:stretch>
              <a:fillRect/>
            </a:stretch>
          </p:blipFill>
          <p:spPr bwMode="auto">
            <a:xfrm>
              <a:off x="-5406826" y="2317626"/>
              <a:ext cx="3040063" cy="262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6" name="Picture 11"/>
            <p:cNvPicPr>
              <a:picLocks noChangeAspect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-2254051" y="2316040"/>
              <a:ext cx="2783764" cy="271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7" name="Picture 12"/>
            <p:cNvPicPr>
              <a:picLocks noChangeAspect="1"/>
            </p:cNvPicPr>
            <p:nvPr/>
          </p:nvPicPr>
          <p:blipFill>
            <a:blip r:embed="rId54" cstate="print"/>
            <a:srcRect t="2972"/>
            <a:stretch>
              <a:fillRect/>
            </a:stretch>
          </p:blipFill>
          <p:spPr bwMode="auto">
            <a:xfrm>
              <a:off x="-2241855" y="4955408"/>
              <a:ext cx="2800694" cy="2662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8" name="TextBox 15"/>
            <p:cNvSpPr txBox="1">
              <a:spLocks noChangeArrowheads="1"/>
            </p:cNvSpPr>
            <p:nvPr/>
          </p:nvSpPr>
          <p:spPr bwMode="auto">
            <a:xfrm rot="16200000">
              <a:off x="-6524951" y="6082507"/>
              <a:ext cx="1715553" cy="268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ja-JP" sz="2300" dirty="0">
                  <a:latin typeface="Verdana" pitchFamily="34" charset="0"/>
                </a:rPr>
                <a:t>muon channel</a:t>
              </a:r>
            </a:p>
          </p:txBody>
        </p:sp>
        <p:sp>
          <p:nvSpPr>
            <p:cNvPr id="2089" name="TextBox 16"/>
            <p:cNvSpPr txBox="1">
              <a:spLocks noChangeArrowheads="1"/>
            </p:cNvSpPr>
            <p:nvPr/>
          </p:nvSpPr>
          <p:spPr bwMode="auto">
            <a:xfrm rot="16200000">
              <a:off x="-6658240" y="3391690"/>
              <a:ext cx="1985309" cy="268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ja-JP" sz="2300" dirty="0">
                  <a:latin typeface="Verdana" pitchFamily="34" charset="0"/>
                </a:rPr>
                <a:t>electron channel</a:t>
              </a:r>
            </a:p>
          </p:txBody>
        </p:sp>
      </p:grpSp>
      <p:pic>
        <p:nvPicPr>
          <p:cNvPr id="2064" name="図 89" descr="Wenu-crosssectionfig_15.png"/>
          <p:cNvPicPr>
            <a:picLocks noChangeAspect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835546" y="21895631"/>
            <a:ext cx="5533910" cy="38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図 90" descr="Zll_crosssection_05.png"/>
          <p:cNvPicPr>
            <a:picLocks noChangeAspect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715051" y="21908318"/>
            <a:ext cx="5544616" cy="383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2"/>
          <p:cNvSpPr txBox="1">
            <a:spLocks noChangeArrowheads="1"/>
          </p:cNvSpPr>
          <p:nvPr/>
        </p:nvSpPr>
        <p:spPr bwMode="auto">
          <a:xfrm>
            <a:off x="15556646" y="20586652"/>
            <a:ext cx="13471066" cy="122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81" tIns="208790" rIns="417581" bIns="208790" anchor="ctr"/>
          <a:lstStyle/>
          <a:p>
            <a:pPr defTabSz="4172130">
              <a:defRPr/>
            </a:pPr>
            <a:r>
              <a:rPr lang="ja-JP" altLang="en-US" sz="5900" b="1" kern="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ジェット</a:t>
            </a:r>
          </a:p>
        </p:txBody>
      </p:sp>
      <p:pic>
        <p:nvPicPr>
          <p:cNvPr id="2067" name="図 92" descr="top_final.jpg"/>
          <p:cNvPicPr>
            <a:picLocks noChangeAspect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9919218" y="35094515"/>
            <a:ext cx="7099243" cy="647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8" name="グループ化 98"/>
          <p:cNvGrpSpPr>
            <a:grpSpLocks/>
          </p:cNvGrpSpPr>
          <p:nvPr/>
        </p:nvGrpSpPr>
        <p:grpSpPr bwMode="auto">
          <a:xfrm>
            <a:off x="521826" y="35094516"/>
            <a:ext cx="9189423" cy="5975613"/>
            <a:chOff x="-5220666" y="4787806"/>
            <a:chExt cx="3168352" cy="2107130"/>
          </a:xfrm>
        </p:grpSpPr>
        <p:grpSp>
          <p:nvGrpSpPr>
            <p:cNvPr id="2079" name="グループ化 97"/>
            <p:cNvGrpSpPr>
              <a:grpSpLocks/>
            </p:cNvGrpSpPr>
            <p:nvPr/>
          </p:nvGrpSpPr>
          <p:grpSpPr bwMode="auto">
            <a:xfrm>
              <a:off x="-5220666" y="4787806"/>
              <a:ext cx="3168352" cy="2107130"/>
              <a:chOff x="-5220666" y="4787805"/>
              <a:chExt cx="4492428" cy="2993777"/>
            </a:xfrm>
          </p:grpSpPr>
          <p:pic>
            <p:nvPicPr>
              <p:cNvPr id="2081" name="図 94" descr="topsemilep_event_ig_08.png"/>
              <p:cNvPicPr>
                <a:picLocks noChangeAspect="1"/>
              </p:cNvPicPr>
              <p:nvPr/>
            </p:nvPicPr>
            <p:blipFill>
              <a:blip r:embed="rId58" cstate="print"/>
              <a:srcRect/>
              <a:stretch>
                <a:fillRect/>
              </a:stretch>
            </p:blipFill>
            <p:spPr bwMode="auto">
              <a:xfrm>
                <a:off x="-5220666" y="4787805"/>
                <a:ext cx="4492428" cy="2993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82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-5076651" y="4950717"/>
                <a:ext cx="1510765" cy="26984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900" dirty="0">
                    <a:latin typeface="Comic Sans MS" pitchFamily="66" charset="0"/>
                    <a:ea typeface="HGP創英角ﾎﾟｯﾌﾟ体" pitchFamily="50" charset="-128"/>
                  </a:rPr>
                  <a:t>LJ2 event</a:t>
                </a:r>
              </a:p>
            </p:txBody>
          </p:sp>
          <p:pic>
            <p:nvPicPr>
              <p:cNvPr id="2083" name="図 93" descr="Top_leptonic_diagram.jpg"/>
              <p:cNvPicPr>
                <a:picLocks noChangeAspect="1"/>
              </p:cNvPicPr>
              <p:nvPr/>
            </p:nvPicPr>
            <p:blipFill>
              <a:blip r:embed="rId59" cstate="print"/>
              <a:srcRect/>
              <a:stretch>
                <a:fillRect/>
              </a:stretch>
            </p:blipFill>
            <p:spPr bwMode="auto">
              <a:xfrm>
                <a:off x="-2268338" y="6606902"/>
                <a:ext cx="864096" cy="513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80" name="テキスト ボックス 96"/>
            <p:cNvSpPr txBox="1">
              <a:spLocks noChangeArrowheads="1"/>
            </p:cNvSpPr>
            <p:nvPr/>
          </p:nvSpPr>
          <p:spPr bwMode="auto">
            <a:xfrm>
              <a:off x="-5220666" y="6318867"/>
              <a:ext cx="1368153" cy="53179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300" dirty="0">
                  <a:latin typeface="Comic Sans MS" pitchFamily="66" charset="0"/>
                  <a:ea typeface="HGP創英角ﾎﾟｯﾌﾟ体" pitchFamily="50" charset="-128"/>
                </a:rPr>
                <a:t>Pt e = 41.4 </a:t>
              </a:r>
              <a:r>
                <a:rPr lang="en-US" altLang="ja-JP" sz="2300" dirty="0" err="1">
                  <a:latin typeface="Comic Sans MS" pitchFamily="66" charset="0"/>
                  <a:ea typeface="HGP創英角ﾎﾟｯﾌﾟ体" pitchFamily="50" charset="-128"/>
                </a:rPr>
                <a:t>GeV</a:t>
              </a:r>
              <a:r>
                <a:rPr lang="en-US" altLang="ja-JP" sz="2300" dirty="0">
                  <a:latin typeface="Comic Sans MS" pitchFamily="66" charset="0"/>
                  <a:ea typeface="HGP創英角ﾎﾟｯﾌﾟ体" pitchFamily="50" charset="-128"/>
                </a:rPr>
                <a:t> </a:t>
              </a:r>
            </a:p>
            <a:p>
              <a:r>
                <a:rPr lang="en-US" altLang="ja-JP" sz="2300" dirty="0">
                  <a:latin typeface="Comic Sans MS" pitchFamily="66" charset="0"/>
                  <a:ea typeface="HGP創英角ﾎﾟｯﾌﾟ体" pitchFamily="50" charset="-128"/>
                </a:rPr>
                <a:t>Et miss = 89.3 </a:t>
              </a:r>
              <a:r>
                <a:rPr lang="en-US" altLang="ja-JP" sz="2300" dirty="0" err="1">
                  <a:latin typeface="Comic Sans MS" pitchFamily="66" charset="0"/>
                  <a:ea typeface="HGP創英角ﾎﾟｯﾌﾟ体" pitchFamily="50" charset="-128"/>
                </a:rPr>
                <a:t>GeV</a:t>
              </a:r>
              <a:endParaRPr lang="en-US" altLang="ja-JP" sz="2300" dirty="0">
                <a:latin typeface="Comic Sans MS" pitchFamily="66" charset="0"/>
                <a:ea typeface="HGP創英角ﾎﾟｯﾌﾟ体" pitchFamily="50" charset="-128"/>
              </a:endParaRPr>
            </a:p>
            <a:p>
              <a:r>
                <a:rPr lang="en-US" altLang="ja-JP" sz="2300" dirty="0">
                  <a:latin typeface="Comic Sans MS" pitchFamily="66" charset="0"/>
                  <a:ea typeface="HGP創英角ﾎﾟｯﾌﾟ体" pitchFamily="50" charset="-128"/>
                </a:rPr>
                <a:t>Mt =68.7 </a:t>
              </a:r>
              <a:r>
                <a:rPr lang="en-US" altLang="ja-JP" sz="2300" dirty="0" err="1">
                  <a:latin typeface="Comic Sans MS" pitchFamily="66" charset="0"/>
                  <a:ea typeface="HGP創英角ﾎﾟｯﾌﾟ体" pitchFamily="50" charset="-128"/>
                </a:rPr>
                <a:t>GeV</a:t>
              </a:r>
              <a:endParaRPr lang="en-US" altLang="ja-JP" sz="2300" dirty="0">
                <a:latin typeface="Comic Sans MS" pitchFamily="66" charset="0"/>
                <a:ea typeface="HGP創英角ﾎﾟｯﾌﾟ体" pitchFamily="50" charset="-128"/>
              </a:endParaRPr>
            </a:p>
            <a:p>
              <a:r>
                <a:rPr lang="en-US" altLang="ja-JP" sz="2300" dirty="0">
                  <a:latin typeface="Comic Sans MS" pitchFamily="66" charset="0"/>
                  <a:ea typeface="HGP創英角ﾎﾟｯﾌﾟ体" pitchFamily="50" charset="-128"/>
                </a:rPr>
                <a:t>  4jet with  1 b-tagged </a:t>
              </a:r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939207" y="33866618"/>
            <a:ext cx="8980016" cy="122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81" tIns="208790" rIns="417581" bIns="208790" anchor="ctr"/>
          <a:lstStyle/>
          <a:p>
            <a:pPr defTabSz="4172130">
              <a:defRPr/>
            </a:pPr>
            <a:r>
              <a:rPr lang="ja-JP" altLang="en-US" sz="5900" b="1" kern="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トップクォークの再発見</a:t>
            </a:r>
          </a:p>
        </p:txBody>
      </p:sp>
      <p:pic>
        <p:nvPicPr>
          <p:cNvPr id="2070" name="Picture 66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15768424" y="21811943"/>
            <a:ext cx="6054153" cy="606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92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22866735" y="21812931"/>
            <a:ext cx="6367218" cy="587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93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4955038" y="33664185"/>
            <a:ext cx="4874581" cy="319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94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24933075" y="36957990"/>
            <a:ext cx="4927560" cy="326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9" descr="wtau.png"/>
          <p:cNvPicPr preferRelativeResize="0">
            <a:picLocks noChangeAspect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10451780" y="25899570"/>
            <a:ext cx="3359761" cy="2267502"/>
          </a:xfrm>
          <a:prstGeom prst="rect">
            <a:avLst/>
          </a:prstGeom>
          <a:solidFill>
            <a:srgbClr val="FFFF00"/>
          </a:solidFill>
          <a:ln w="28575">
            <a:noFill/>
            <a:round/>
            <a:headEnd/>
            <a:tailEnd/>
          </a:ln>
        </p:spPr>
      </p:pic>
      <p:pic>
        <p:nvPicPr>
          <p:cNvPr id="2076" name="図 95" descr="susy-mu-eventfig_09.png"/>
          <p:cNvPicPr>
            <a:picLocks noChangeAspect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18063625" y="37137839"/>
            <a:ext cx="6891419" cy="396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テキスト ボックス 96"/>
          <p:cNvSpPr txBox="1">
            <a:spLocks noChangeArrowheads="1"/>
          </p:cNvSpPr>
          <p:nvPr/>
        </p:nvSpPr>
        <p:spPr bwMode="auto">
          <a:xfrm>
            <a:off x="22268779" y="40918430"/>
            <a:ext cx="7413743" cy="1680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261782" tIns="130891" rIns="261782" bIns="130891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2300" dirty="0" err="1">
                <a:latin typeface="Verdana" pitchFamily="34" charset="0"/>
                <a:ea typeface="HGP創英角ﾎﾟｯﾌﾟ体" pitchFamily="50" charset="-128"/>
              </a:rPr>
              <a:t>Meff</a:t>
            </a:r>
            <a:r>
              <a:rPr lang="en-US" altLang="ja-JP" sz="2300" dirty="0">
                <a:latin typeface="Verdana" pitchFamily="34" charset="0"/>
                <a:ea typeface="HGP創英角ﾎﾟｯﾌﾟ体" pitchFamily="50" charset="-128"/>
              </a:rPr>
              <a:t> (with 2 jets + mu + </a:t>
            </a:r>
            <a:r>
              <a:rPr lang="en-US" altLang="ja-JP" sz="2300" dirty="0" err="1">
                <a:latin typeface="Verdana" pitchFamily="34" charset="0"/>
                <a:ea typeface="HGP創英角ﾎﾟｯﾌﾟ体" pitchFamily="50" charset="-128"/>
              </a:rPr>
              <a:t>Emiss</a:t>
            </a:r>
            <a:r>
              <a:rPr lang="en-US" altLang="ja-JP" sz="2300" dirty="0">
                <a:latin typeface="Verdana" pitchFamily="34" charset="0"/>
                <a:ea typeface="HGP創英角ﾎﾟｯﾌﾟ体" pitchFamily="50" charset="-128"/>
              </a:rPr>
              <a:t>) : 915 </a:t>
            </a:r>
            <a:r>
              <a:rPr lang="en-US" altLang="ja-JP" sz="2300" dirty="0" err="1">
                <a:latin typeface="Verdana" pitchFamily="34" charset="0"/>
                <a:ea typeface="HGP創英角ﾎﾟｯﾌﾟ体" pitchFamily="50" charset="-128"/>
              </a:rPr>
              <a:t>GeV</a:t>
            </a:r>
            <a:endParaRPr lang="en-US" altLang="ja-JP" sz="2300" dirty="0">
              <a:latin typeface="Verdana" pitchFamily="34" charset="0"/>
              <a:ea typeface="HGP創英角ﾎﾟｯﾌﾟ体" pitchFamily="50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300" dirty="0" err="1">
                <a:latin typeface="Verdana" pitchFamily="34" charset="0"/>
                <a:ea typeface="HGP創英角ﾎﾟｯﾌﾟ体" pitchFamily="50" charset="-128"/>
              </a:rPr>
              <a:t>Meff</a:t>
            </a:r>
            <a:r>
              <a:rPr lang="en-US" altLang="ja-JP" sz="2300" dirty="0">
                <a:latin typeface="Verdana" pitchFamily="34" charset="0"/>
                <a:ea typeface="HGP創英角ﾎﾟｯﾌﾟ体" pitchFamily="50" charset="-128"/>
              </a:rPr>
              <a:t> (with all jets + mu + </a:t>
            </a:r>
            <a:r>
              <a:rPr lang="en-US" altLang="ja-JP" sz="2300" dirty="0" err="1">
                <a:latin typeface="Verdana" pitchFamily="34" charset="0"/>
                <a:ea typeface="HGP創英角ﾎﾟｯﾌﾟ体" pitchFamily="50" charset="-128"/>
              </a:rPr>
              <a:t>Emiss</a:t>
            </a:r>
            <a:r>
              <a:rPr lang="en-US" altLang="ja-JP" sz="2300" dirty="0">
                <a:latin typeface="Verdana" pitchFamily="34" charset="0"/>
                <a:ea typeface="HGP創英角ﾎﾟｯﾌﾟ体" pitchFamily="50" charset="-128"/>
              </a:rPr>
              <a:t>) : 1156 </a:t>
            </a:r>
            <a:r>
              <a:rPr lang="en-US" altLang="ja-JP" sz="2300" dirty="0" err="1">
                <a:latin typeface="Verdana" pitchFamily="34" charset="0"/>
                <a:ea typeface="HGP創英角ﾎﾟｯﾌﾟ体" pitchFamily="50" charset="-128"/>
              </a:rPr>
              <a:t>GeV</a:t>
            </a:r>
            <a:endParaRPr lang="en-US" altLang="ja-JP" sz="2300" dirty="0">
              <a:latin typeface="Verdana" pitchFamily="34" charset="0"/>
              <a:ea typeface="HGP創英角ﾎﾟｯﾌﾟ体" pitchFamily="50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300" dirty="0">
                <a:latin typeface="Verdana" pitchFamily="34" charset="0"/>
                <a:ea typeface="HGP創英角ﾎﾟｯﾌﾟ体" pitchFamily="50" charset="-128"/>
              </a:rPr>
              <a:t>m</a:t>
            </a:r>
            <a:r>
              <a:rPr lang="en-US" altLang="ja-JP" sz="2300" baseline="30000" dirty="0">
                <a:latin typeface="Verdana" pitchFamily="34" charset="0"/>
                <a:ea typeface="HGP創英角ﾎﾟｯﾌﾟ体" pitchFamily="50" charset="-128"/>
              </a:rPr>
              <a:t>+</a:t>
            </a:r>
            <a:r>
              <a:rPr lang="en-US" altLang="ja-JP" sz="2300" dirty="0">
                <a:latin typeface="Verdana" pitchFamily="34" charset="0"/>
                <a:ea typeface="HGP創英角ﾎﾟｯﾌﾟ体" pitchFamily="50" charset="-128"/>
              </a:rPr>
              <a:t>   Pt = 25 </a:t>
            </a:r>
            <a:r>
              <a:rPr lang="en-US" altLang="ja-JP" sz="2300" dirty="0" err="1">
                <a:latin typeface="Verdana" pitchFamily="34" charset="0"/>
                <a:ea typeface="HGP創英角ﾎﾟｯﾌﾟ体" pitchFamily="50" charset="-128"/>
              </a:rPr>
              <a:t>GeV</a:t>
            </a:r>
            <a:r>
              <a:rPr lang="en-US" altLang="ja-JP" sz="2300" dirty="0">
                <a:latin typeface="Verdana" pitchFamily="34" charset="0"/>
                <a:ea typeface="HGP創英角ﾎﾟｯﾌﾟ体" pitchFamily="50" charset="-128"/>
              </a:rPr>
              <a:t>  eta=2.33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300" dirty="0">
                <a:latin typeface="Verdana" pitchFamily="34" charset="0"/>
                <a:ea typeface="HGP創英角ﾎﾟｯﾌﾟ体" pitchFamily="50" charset="-128"/>
              </a:rPr>
              <a:t>Et miss = 118GeV</a:t>
            </a:r>
          </a:p>
        </p:txBody>
      </p:sp>
      <p:sp>
        <p:nvSpPr>
          <p:cNvPr id="2078" name="正方形/長方形 10"/>
          <p:cNvSpPr>
            <a:spLocks noChangeArrowheads="1"/>
          </p:cNvSpPr>
          <p:nvPr/>
        </p:nvSpPr>
        <p:spPr bwMode="auto">
          <a:xfrm>
            <a:off x="520247" y="18541504"/>
            <a:ext cx="14203088" cy="198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745" tIns="136871" rIns="273745" bIns="136871">
            <a:spAutoFit/>
          </a:bodyPr>
          <a:lstStyle/>
          <a:p>
            <a:r>
              <a:rPr lang="ja-JP" altLang="en-US" dirty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シミューレーション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から想定</a:t>
            </a:r>
            <a:r>
              <a:rPr lang="ja-JP" altLang="en-US" dirty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されていた検出器の性能と実データでみた性能を比較しながら、問題点を見つけていく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。アトラス</a:t>
            </a:r>
            <a:r>
              <a:rPr lang="ja-JP" altLang="en-US" dirty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測定器を非常によくモデル化できていることがわかる。</a:t>
            </a:r>
            <a:endParaRPr lang="en-US" altLang="ja-JP" dirty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</p:txBody>
      </p:sp>
      <p:sp>
        <p:nvSpPr>
          <p:cNvPr id="102" name="正方形/長方形 10"/>
          <p:cNvSpPr>
            <a:spLocks noChangeArrowheads="1"/>
          </p:cNvSpPr>
          <p:nvPr/>
        </p:nvSpPr>
        <p:spPr bwMode="auto">
          <a:xfrm>
            <a:off x="15348822" y="18339281"/>
            <a:ext cx="14203088" cy="2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745" tIns="136871" rIns="273745" bIns="136871">
            <a:spAutoFit/>
          </a:bodyPr>
          <a:lstStyle/>
          <a:p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アトラスの検出器で測定された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2</a:t>
            </a:r>
            <a:r>
              <a:rPr lang="ja-JP" altLang="en-US" dirty="0" err="1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つの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粒子</a:t>
            </a:r>
            <a:r>
              <a:rPr lang="en-US" altLang="ja-JP" dirty="0" err="1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a,b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の運動量から不変質量</a:t>
            </a:r>
            <a:r>
              <a:rPr lang="en-US" altLang="ja-JP" dirty="0" err="1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Mab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を計算し分布をとると、その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2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粒子が親の粒子から崩壊してできたものなら、親の質量にピークをつくる。このようにして新粒子を探していく。</a:t>
            </a:r>
            <a:endParaRPr lang="en-US" altLang="ja-JP" dirty="0" smtClean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  <a:p>
            <a:r>
              <a:rPr lang="ja-JP" altLang="en-US" sz="2800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 </a:t>
            </a:r>
            <a:r>
              <a:rPr lang="ja-JP" altLang="en-US" sz="2300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 </a:t>
            </a:r>
            <a:r>
              <a:rPr lang="en-US" altLang="ja-JP" sz="2300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(</a:t>
            </a:r>
            <a:r>
              <a:rPr lang="ja-JP" altLang="en-US" sz="2300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ここ</a:t>
            </a:r>
            <a:r>
              <a:rPr lang="ja-JP" altLang="en-US" sz="2300" dirty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にあげたものは、過去</a:t>
            </a:r>
            <a:r>
              <a:rPr lang="en-US" altLang="ja-JP" sz="2300" dirty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100</a:t>
            </a:r>
            <a:r>
              <a:rPr lang="ja-JP" altLang="en-US" sz="2300" dirty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年</a:t>
            </a:r>
            <a:r>
              <a:rPr lang="ja-JP" altLang="en-US" sz="2300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ぐらいの間に既に発見</a:t>
            </a:r>
            <a:r>
              <a:rPr lang="ja-JP" altLang="en-US" sz="2300" dirty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されて</a:t>
            </a:r>
            <a:r>
              <a:rPr lang="ja-JP" altLang="en-US" sz="2300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いる粒子</a:t>
            </a:r>
            <a:r>
              <a:rPr lang="ja-JP" altLang="en-US" sz="2300" dirty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）</a:t>
            </a:r>
            <a:endParaRPr lang="en-US" altLang="ja-JP" sz="2300" dirty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</p:txBody>
      </p:sp>
      <p:sp>
        <p:nvSpPr>
          <p:cNvPr id="2149" name="Rectangle 101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51" name="Rectangle 103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53" name="Rectangle 105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55" name="Rectangle 107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154" name="Picture 106"/>
          <p:cNvPicPr>
            <a:picLocks noChangeAspect="1" noChangeArrowheads="1"/>
          </p:cNvPicPr>
          <p:nvPr/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72701" y="19973938"/>
            <a:ext cx="4176616" cy="570760"/>
          </a:xfrm>
          <a:prstGeom prst="rect">
            <a:avLst/>
          </a:prstGeom>
          <a:noFill/>
        </p:spPr>
      </p:pic>
      <p:sp>
        <p:nvSpPr>
          <p:cNvPr id="118" name="テキスト ボックス 107"/>
          <p:cNvSpPr txBox="1">
            <a:spLocks noChangeArrowheads="1"/>
          </p:cNvSpPr>
          <p:nvPr/>
        </p:nvSpPr>
        <p:spPr bwMode="auto">
          <a:xfrm>
            <a:off x="10545709" y="28147222"/>
            <a:ext cx="1682839" cy="618282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lIns="261782" tIns="130891" rIns="261782" bIns="130891">
            <a:spAutoFit/>
          </a:bodyPr>
          <a:lstStyle/>
          <a:p>
            <a:r>
              <a:rPr lang="ja-JP" altLang="en-US" sz="2300" dirty="0">
                <a:latin typeface="HGP創英角ﾎﾟｯﾌﾟ体" pitchFamily="50" charset="-128"/>
                <a:ea typeface="HGP創英角ﾎﾟｯﾌﾟ体" pitchFamily="50" charset="-128"/>
              </a:rPr>
              <a:t>Ｗ→</a:t>
            </a:r>
            <a:r>
              <a:rPr lang="en-US" altLang="ja-JP" sz="2300" dirty="0" err="1">
                <a:latin typeface="HGP創英角ﾎﾟｯﾌﾟ体" pitchFamily="50" charset="-128"/>
                <a:ea typeface="HGP創英角ﾎﾟｯﾌﾟ体" pitchFamily="50" charset="-128"/>
              </a:rPr>
              <a:t>τν</a:t>
            </a:r>
            <a:endParaRPr lang="ja-JP" altLang="en-US" sz="2300" baseline="30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9" name="正方形/長方形 10"/>
          <p:cNvSpPr>
            <a:spLocks noChangeArrowheads="1"/>
          </p:cNvSpPr>
          <p:nvPr/>
        </p:nvSpPr>
        <p:spPr bwMode="auto">
          <a:xfrm>
            <a:off x="10545714" y="28964550"/>
            <a:ext cx="3967783" cy="36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745" tIns="136871" rIns="273745" bIns="136871">
            <a:spAutoFit/>
          </a:bodyPr>
          <a:lstStyle/>
          <a:p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Ｗ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粒子は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見えない粒子（ニュートリノ）とレプトンに崩壊するが、アトラス検出器でとらえることができた。</a:t>
            </a:r>
            <a:endParaRPr lang="en-US" altLang="ja-JP" dirty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</p:txBody>
      </p:sp>
      <p:sp>
        <p:nvSpPr>
          <p:cNvPr id="121" name="正方形/長方形 10"/>
          <p:cNvSpPr>
            <a:spLocks noChangeArrowheads="1"/>
          </p:cNvSpPr>
          <p:nvPr/>
        </p:nvSpPr>
        <p:spPr bwMode="auto">
          <a:xfrm>
            <a:off x="23284390" y="27738561"/>
            <a:ext cx="6473756" cy="41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745" tIns="136871" rIns="273745" bIns="136871">
            <a:spAutoFit/>
          </a:bodyPr>
          <a:lstStyle/>
          <a:p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上図は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2</a:t>
            </a:r>
            <a:r>
              <a:rPr lang="ja-JP" altLang="en-US" dirty="0" err="1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つの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ジェットに崩壊する新粒子の探索結果</a:t>
            </a:r>
            <a:endParaRPr lang="en-US" altLang="ja-JP" dirty="0" smtClean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  <a:p>
            <a:endParaRPr lang="en-US" altLang="ja-JP" dirty="0" smtClean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左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は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8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月に観測された最高不変質量の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2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ジェット事象。</a:t>
            </a:r>
            <a:endParaRPr lang="en-US" altLang="ja-JP" dirty="0" smtClean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ja-JP" sz="2300" dirty="0">
                <a:latin typeface="Tahoma" pitchFamily="34" charset="0"/>
                <a:cs typeface="Tahoma" pitchFamily="34" charset="0"/>
              </a:rPr>
              <a:t>1st jet: </a:t>
            </a:r>
            <a:r>
              <a:rPr lang="en-US" altLang="ja-JP" sz="2300" dirty="0" err="1">
                <a:latin typeface="Tahoma" pitchFamily="34" charset="0"/>
                <a:cs typeface="Tahoma" pitchFamily="34" charset="0"/>
              </a:rPr>
              <a:t>pT</a:t>
            </a:r>
            <a:r>
              <a:rPr lang="en-US" altLang="ja-JP" sz="2300" dirty="0">
                <a:latin typeface="Tahoma" pitchFamily="34" charset="0"/>
                <a:cs typeface="Tahoma" pitchFamily="34" charset="0"/>
              </a:rPr>
              <a:t> = 890 </a:t>
            </a:r>
            <a:r>
              <a:rPr lang="en-US" altLang="ja-JP" sz="2300" dirty="0" err="1">
                <a:latin typeface="Tahoma" pitchFamily="34" charset="0"/>
                <a:cs typeface="Tahoma" pitchFamily="34" charset="0"/>
              </a:rPr>
              <a:t>GeV</a:t>
            </a:r>
            <a:r>
              <a:rPr lang="en-US" altLang="ja-JP" sz="2300" dirty="0">
                <a:latin typeface="Tahoma" pitchFamily="34" charset="0"/>
                <a:cs typeface="Tahoma" pitchFamily="34" charset="0"/>
              </a:rPr>
              <a:t>, y = -0.6, </a:t>
            </a:r>
            <a:r>
              <a:rPr lang="el-GR" altLang="ja-JP" sz="2300" dirty="0">
                <a:latin typeface="Tahoma" pitchFamily="34" charset="0"/>
                <a:cs typeface="Tahoma" pitchFamily="34" charset="0"/>
              </a:rPr>
              <a:t>φ = -2.8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ja-JP" sz="23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altLang="ja-JP" sz="2300" dirty="0" err="1">
                <a:latin typeface="Tahoma" pitchFamily="34" charset="0"/>
                <a:cs typeface="Tahoma" pitchFamily="34" charset="0"/>
              </a:rPr>
              <a:t>nd</a:t>
            </a:r>
            <a:r>
              <a:rPr lang="en-US" altLang="ja-JP" sz="2300" dirty="0">
                <a:latin typeface="Tahoma" pitchFamily="34" charset="0"/>
                <a:cs typeface="Tahoma" pitchFamily="34" charset="0"/>
              </a:rPr>
              <a:t> jet: </a:t>
            </a:r>
            <a:r>
              <a:rPr lang="en-US" altLang="ja-JP" sz="2300" dirty="0" err="1">
                <a:latin typeface="Tahoma" pitchFamily="34" charset="0"/>
                <a:cs typeface="Tahoma" pitchFamily="34" charset="0"/>
              </a:rPr>
              <a:t>pT</a:t>
            </a:r>
            <a:r>
              <a:rPr lang="en-US" altLang="ja-JP" sz="2300" dirty="0">
                <a:latin typeface="Tahoma" pitchFamily="34" charset="0"/>
                <a:cs typeface="Tahoma" pitchFamily="34" charset="0"/>
              </a:rPr>
              <a:t> = 760 </a:t>
            </a:r>
            <a:r>
              <a:rPr lang="en-US" altLang="ja-JP" sz="2300" dirty="0" err="1">
                <a:latin typeface="Tahoma" pitchFamily="34" charset="0"/>
                <a:cs typeface="Tahoma" pitchFamily="34" charset="0"/>
              </a:rPr>
              <a:t>GeV</a:t>
            </a:r>
            <a:r>
              <a:rPr lang="en-US" altLang="ja-JP" sz="2300" dirty="0">
                <a:latin typeface="Tahoma" pitchFamily="34" charset="0"/>
                <a:cs typeface="Tahoma" pitchFamily="34" charset="0"/>
              </a:rPr>
              <a:t>, y = 0.6, </a:t>
            </a:r>
            <a:r>
              <a:rPr lang="el-GR" altLang="ja-JP" sz="2300" dirty="0">
                <a:latin typeface="Tahoma" pitchFamily="34" charset="0"/>
                <a:cs typeface="Tahoma" pitchFamily="34" charset="0"/>
              </a:rPr>
              <a:t>φ = 0.3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ja-JP" sz="23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altLang="ja-JP" sz="2300" dirty="0">
                <a:latin typeface="Tahoma" pitchFamily="34" charset="0"/>
                <a:cs typeface="Tahoma" pitchFamily="34" charset="0"/>
              </a:rPr>
              <a:t>rd jet: </a:t>
            </a:r>
            <a:r>
              <a:rPr lang="en-US" altLang="ja-JP" sz="2300" dirty="0" err="1">
                <a:latin typeface="Tahoma" pitchFamily="34" charset="0"/>
                <a:cs typeface="Tahoma" pitchFamily="34" charset="0"/>
              </a:rPr>
              <a:t>pT</a:t>
            </a:r>
            <a:r>
              <a:rPr lang="en-US" altLang="ja-JP" sz="2300" dirty="0">
                <a:latin typeface="Tahoma" pitchFamily="34" charset="0"/>
                <a:cs typeface="Tahoma" pitchFamily="34" charset="0"/>
              </a:rPr>
              <a:t> = 30 </a:t>
            </a:r>
            <a:r>
              <a:rPr lang="en-US" altLang="ja-JP" sz="2300" dirty="0" err="1">
                <a:latin typeface="Tahoma" pitchFamily="34" charset="0"/>
                <a:cs typeface="Tahoma" pitchFamily="34" charset="0"/>
              </a:rPr>
              <a:t>GeV</a:t>
            </a:r>
            <a:r>
              <a:rPr lang="en-US" altLang="ja-JP" sz="2300" dirty="0">
                <a:latin typeface="Tahoma" pitchFamily="34" charset="0"/>
                <a:cs typeface="Tahoma" pitchFamily="34" charset="0"/>
              </a:rPr>
              <a:t>, y = 1.5, </a:t>
            </a:r>
            <a:r>
              <a:rPr lang="el-GR" altLang="ja-JP" sz="2300" dirty="0">
                <a:latin typeface="Tahoma" pitchFamily="34" charset="0"/>
                <a:cs typeface="Tahoma" pitchFamily="34" charset="0"/>
              </a:rPr>
              <a:t>φ = 0.4 </a:t>
            </a:r>
          </a:p>
        </p:txBody>
      </p:sp>
      <p:pic>
        <p:nvPicPr>
          <p:cNvPr id="122" name="図 121" descr="JiveXML_160958_23181152-YX-RZ-LegoPlot-2010-08-18-09-42-44.png"/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15766486" y="28147221"/>
            <a:ext cx="6891419" cy="3526005"/>
          </a:xfrm>
          <a:prstGeom prst="rect">
            <a:avLst/>
          </a:prstGeom>
        </p:spPr>
      </p:pic>
      <p:sp>
        <p:nvSpPr>
          <p:cNvPr id="125" name="正方形/長方形 10"/>
          <p:cNvSpPr>
            <a:spLocks noChangeArrowheads="1"/>
          </p:cNvSpPr>
          <p:nvPr/>
        </p:nvSpPr>
        <p:spPr bwMode="auto">
          <a:xfrm>
            <a:off x="0" y="41428810"/>
            <a:ext cx="17750621" cy="13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745" tIns="136871" rIns="273745" bIns="136871">
            <a:spAutoFit/>
          </a:bodyPr>
          <a:lstStyle/>
          <a:p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トップクォークはＷ粒子とボトムクォークに崩壊する。Ｗの崩壊のタイプで仕分をして探索する。</a:t>
            </a:r>
            <a:endParaRPr lang="en-US" altLang="ja-JP" dirty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</p:txBody>
      </p:sp>
      <p:sp>
        <p:nvSpPr>
          <p:cNvPr id="126" name="Rectangle 2"/>
          <p:cNvSpPr txBox="1">
            <a:spLocks noChangeArrowheads="1"/>
          </p:cNvSpPr>
          <p:nvPr/>
        </p:nvSpPr>
        <p:spPr bwMode="auto">
          <a:xfrm>
            <a:off x="18063621" y="32438192"/>
            <a:ext cx="10829893" cy="122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81" tIns="208790" rIns="417581" bIns="208790" anchor="ctr"/>
          <a:lstStyle/>
          <a:p>
            <a:pPr defTabSz="4172130">
              <a:defRPr/>
            </a:pPr>
            <a:r>
              <a:rPr lang="ja-JP" altLang="en-US" sz="5900" b="1" kern="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超対称性粒子の探索の始まり</a:t>
            </a:r>
          </a:p>
        </p:txBody>
      </p:sp>
      <p:sp>
        <p:nvSpPr>
          <p:cNvPr id="127" name="正方形/長方形 10"/>
          <p:cNvSpPr>
            <a:spLocks noChangeArrowheads="1"/>
          </p:cNvSpPr>
          <p:nvPr/>
        </p:nvSpPr>
        <p:spPr bwMode="auto">
          <a:xfrm>
            <a:off x="17854795" y="33664189"/>
            <a:ext cx="7309079" cy="367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745" tIns="136871" rIns="273745" bIns="136871">
            <a:spAutoFit/>
          </a:bodyPr>
          <a:lstStyle/>
          <a:p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探索を始めるにはまだデータが足りない。いまは普通の反応からくる偽物（バックグランド）をきちんと説明できるかを調べている。</a:t>
            </a:r>
            <a:endParaRPr lang="en-US" altLang="ja-JP" dirty="0" smtClean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  <a:p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でも中には下の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ような興味深いイベント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cs typeface="Arial Unicode MS" pitchFamily="50" charset="-128"/>
              </a:rPr>
              <a:t>も見つかってきている。</a:t>
            </a:r>
            <a:endParaRPr lang="en-US" altLang="ja-JP" dirty="0">
              <a:latin typeface="ＭＳ Ｐゴシック" charset="-128"/>
              <a:ea typeface="ＭＳ Ｐゴシック" charset="-128"/>
              <a:cs typeface="Arial Unicode MS" pitchFamily="50" charset="-128"/>
            </a:endParaRPr>
          </a:p>
        </p:txBody>
      </p:sp>
      <p:pic>
        <p:nvPicPr>
          <p:cNvPr id="117" name="図 5" descr="susy-decay.jp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28533475" y="32493494"/>
            <a:ext cx="1152128" cy="80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図 128" descr="Top_leptonic_event.jpg"/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15932075" y="34077670"/>
            <a:ext cx="1080120" cy="947731"/>
          </a:xfrm>
          <a:prstGeom prst="rect">
            <a:avLst/>
          </a:prstGeom>
        </p:spPr>
      </p:pic>
      <p:pic>
        <p:nvPicPr>
          <p:cNvPr id="130" name="図 129" descr="Top_leptonic_diagram.jpg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14275891" y="34077669"/>
            <a:ext cx="1584176" cy="940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5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5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401</Words>
  <Application>Microsoft Office PowerPoint</Application>
  <PresentationFormat>ユーザー設定</PresentationFormat>
  <Paragraphs>42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新しいプレゼンテーション</vt:lpstr>
      <vt:lpstr>2010年夏までの成果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アトラスシリコン半導体飛跡検出器：ATLAS Silicon-strip Tracking Detector</dc:title>
  <dc:creator>近藤敬比古</dc:creator>
  <cp:lastModifiedBy>toku</cp:lastModifiedBy>
  <cp:revision>127</cp:revision>
  <dcterms:modified xsi:type="dcterms:W3CDTF">2010-09-01T06:19:50Z</dcterms:modified>
</cp:coreProperties>
</file>