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65" autoAdjust="0"/>
  </p:normalViewPr>
  <p:slideViewPr>
    <p:cSldViewPr>
      <p:cViewPr varScale="1">
        <p:scale>
          <a:sx n="75" d="100"/>
          <a:sy n="75" d="100"/>
        </p:scale>
        <p:origin x="-82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04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37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91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5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0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23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13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16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89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14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89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EBC0-B083-4775-BA1D-6186485C9BA8}" type="datetimeFigureOut">
              <a:rPr kumimoji="1" lang="ja-JP" altLang="en-US" smtClean="0"/>
              <a:t>2012/7/24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AED7-AEE6-44C4-8885-53FC0DC3DE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6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2" y="122922"/>
            <a:ext cx="8256917" cy="61926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64288" y="5774679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ea typeface="HGPｺﾞｼｯｸE" pitchFamily="50" charset="-128"/>
              </a:rPr>
              <a:t>総</a:t>
            </a:r>
            <a:r>
              <a:rPr kumimoji="1" lang="ja-JP" altLang="en-US" sz="1200" dirty="0" smtClean="0">
                <a:ea typeface="HGPｺﾞｼｯｸE" pitchFamily="50" charset="-128"/>
              </a:rPr>
              <a:t>重量       </a:t>
            </a:r>
            <a:r>
              <a:rPr kumimoji="1" lang="en-US" altLang="ja-JP" sz="1200" dirty="0" smtClean="0">
                <a:ea typeface="HGPｺﾞｼｯｸE" pitchFamily="50" charset="-128"/>
              </a:rPr>
              <a:t>7000</a:t>
            </a:r>
            <a:r>
              <a:rPr kumimoji="1" lang="ja-JP" altLang="en-US" sz="1200" dirty="0" smtClean="0">
                <a:ea typeface="HGPｺﾞｼｯｸE" pitchFamily="50" charset="-128"/>
              </a:rPr>
              <a:t>トン</a:t>
            </a:r>
            <a:endParaRPr kumimoji="1" lang="en-US" altLang="ja-JP" sz="1200" dirty="0" smtClean="0">
              <a:ea typeface="HGPｺﾞｼｯｸE" pitchFamily="50" charset="-128"/>
            </a:endParaRPr>
          </a:p>
          <a:p>
            <a:r>
              <a:rPr lang="ja-JP" altLang="en-US" sz="1200" dirty="0" smtClean="0">
                <a:ea typeface="HGPｺﾞｼｯｸE" pitchFamily="50" charset="-128"/>
              </a:rPr>
              <a:t>研究者数　約</a:t>
            </a:r>
            <a:r>
              <a:rPr lang="en-US" altLang="ja-JP" sz="1200" dirty="0" smtClean="0">
                <a:ea typeface="HGPｺﾞｼｯｸE" pitchFamily="50" charset="-128"/>
              </a:rPr>
              <a:t>3000</a:t>
            </a:r>
            <a:r>
              <a:rPr lang="ja-JP" altLang="en-US" sz="1200" dirty="0" smtClean="0">
                <a:ea typeface="HGPｺﾞｼｯｸE" pitchFamily="50" charset="-128"/>
              </a:rPr>
              <a:t>人</a:t>
            </a:r>
            <a:endParaRPr lang="en-US" altLang="ja-JP" sz="1200" dirty="0" smtClean="0">
              <a:ea typeface="HGPｺﾞｼｯｸE" pitchFamily="50" charset="-128"/>
            </a:endParaRPr>
          </a:p>
          <a:p>
            <a:r>
              <a:rPr kumimoji="1" lang="ja-JP" altLang="en-US" sz="1200" dirty="0">
                <a:ea typeface="HGPｺﾞｼｯｸE" pitchFamily="50" charset="-128"/>
              </a:rPr>
              <a:t>参加</a:t>
            </a:r>
            <a:r>
              <a:rPr kumimoji="1" lang="ja-JP" altLang="en-US" sz="1200" dirty="0" smtClean="0">
                <a:ea typeface="HGPｺﾞｼｯｸE" pitchFamily="50" charset="-128"/>
              </a:rPr>
              <a:t>国　     　</a:t>
            </a:r>
            <a:r>
              <a:rPr kumimoji="1" lang="en-US" altLang="ja-JP" sz="1200" dirty="0" smtClean="0">
                <a:ea typeface="HGPｺﾞｼｯｸE" pitchFamily="50" charset="-128"/>
              </a:rPr>
              <a:t>38</a:t>
            </a:r>
            <a:endParaRPr kumimoji="1" lang="ja-JP" altLang="en-US" sz="1200" dirty="0">
              <a:ea typeface="HGPｺﾞｼｯｸE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81853" y="1145262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陽子の衝突点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1035" y="45855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超伝導トロイド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電磁石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（</a:t>
            </a:r>
            <a:r>
              <a:rPr kumimoji="1"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バレル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用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）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9277" y="864266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シンギャップ</a:t>
            </a:r>
            <a:r>
              <a:rPr kumimoji="1"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チェンバー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87664" y="51930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カロリメーター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07696" y="689386"/>
            <a:ext cx="1313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ミューオン検出器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02504" y="544949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内部飛跡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検出器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8804" y="5728513"/>
            <a:ext cx="1571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超伝導トロイド電磁石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  <a:p>
            <a:pPr algn="ctr"/>
            <a:r>
              <a:rPr kumimoji="1"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（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エンドキャップ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用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）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07322" y="4870249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超伝導ソレノイド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電磁石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088631" y="1923122"/>
            <a:ext cx="0" cy="34034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070375" y="4348525"/>
            <a:ext cx="5588026" cy="13190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23439" y="308076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22m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99196" y="5095693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43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158803" y="1141265"/>
            <a:ext cx="785631" cy="113560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139952" y="1422261"/>
            <a:ext cx="669792" cy="1759851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5087664" y="920219"/>
            <a:ext cx="348432" cy="121263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6307322" y="1002765"/>
            <a:ext cx="728734" cy="92035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2844747" y="3624824"/>
            <a:ext cx="785631" cy="1963165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4078757" y="3291840"/>
            <a:ext cx="575539" cy="2178180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0" idx="0"/>
          </p:cNvCxnSpPr>
          <p:nvPr/>
        </p:nvCxnSpPr>
        <p:spPr>
          <a:xfrm flipH="1" flipV="1">
            <a:off x="4932040" y="3444240"/>
            <a:ext cx="701607" cy="1748859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 flipV="1">
            <a:off x="5038345" y="3310128"/>
            <a:ext cx="1823495" cy="1554734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7136176" y="1002765"/>
            <a:ext cx="100120" cy="107275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84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5" y="122922"/>
            <a:ext cx="8256917" cy="61926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1853" y="1145262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陽子の衝突点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31035" y="458554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超伝導トロイド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電磁石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（</a:t>
            </a:r>
            <a:r>
              <a:rPr kumimoji="1"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バレル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用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）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9277" y="864266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シンギャップ</a:t>
            </a:r>
            <a:r>
              <a:rPr kumimoji="1"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チェンバー</a:t>
            </a:r>
            <a:endParaRPr kumimoji="1" lang="ja-JP" altLang="en-US" sz="1200" dirty="0">
              <a:solidFill>
                <a:srgbClr val="FF0000"/>
              </a:solidFill>
              <a:ea typeface="HGPｺﾞｼｯｸE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87664" y="5193099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カロリメーター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30721" y="55992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ミューオン検出器</a:t>
            </a:r>
            <a:endParaRPr lang="en-US" altLang="ja-JP" sz="1200" dirty="0">
              <a:solidFill>
                <a:srgbClr val="0070C0"/>
              </a:solidFill>
              <a:ea typeface="HGPｺﾞｼｯｸE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（</a:t>
            </a:r>
            <a:r>
              <a:rPr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電子回路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）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02504" y="544949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内部飛跡</a:t>
            </a:r>
            <a:r>
              <a:rPr lang="ja-JP" altLang="en-US" sz="1200" dirty="0">
                <a:solidFill>
                  <a:srgbClr val="FF0000"/>
                </a:solidFill>
                <a:ea typeface="HGPｺﾞｼｯｸE" pitchFamily="50" charset="-128"/>
              </a:rPr>
              <a:t>検出器</a:t>
            </a:r>
            <a:endParaRPr kumimoji="1" lang="ja-JP" altLang="en-US" sz="1200" dirty="0">
              <a:solidFill>
                <a:srgbClr val="FF0000"/>
              </a:solidFill>
              <a:ea typeface="HGPｺﾞｼｯｸE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8804" y="5728513"/>
            <a:ext cx="1571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超伝導トロイド電磁石</a:t>
            </a:r>
            <a:endParaRPr lang="en-US" altLang="ja-JP" sz="1200" dirty="0" smtClean="0">
              <a:solidFill>
                <a:srgbClr val="0070C0"/>
              </a:solidFill>
              <a:ea typeface="HGPｺﾞｼｯｸE" pitchFamily="50" charset="-128"/>
            </a:endParaRPr>
          </a:p>
          <a:p>
            <a:pPr algn="ctr"/>
            <a:r>
              <a:rPr kumimoji="1"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（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エンドキャップ</a:t>
            </a:r>
            <a:r>
              <a:rPr lang="ja-JP" altLang="en-US" sz="1200" dirty="0" smtClean="0">
                <a:solidFill>
                  <a:srgbClr val="0070C0"/>
                </a:solidFill>
                <a:ea typeface="HGPｺﾞｼｯｸE" pitchFamily="50" charset="-128"/>
              </a:rPr>
              <a:t>用</a:t>
            </a:r>
            <a:r>
              <a:rPr lang="ja-JP" altLang="en-US" sz="1200" dirty="0">
                <a:solidFill>
                  <a:srgbClr val="0070C0"/>
                </a:solidFill>
                <a:ea typeface="HGPｺﾞｼｯｸE" pitchFamily="50" charset="-128"/>
              </a:rPr>
              <a:t>）</a:t>
            </a:r>
            <a:endParaRPr kumimoji="1" lang="ja-JP" altLang="en-US" sz="1200" dirty="0">
              <a:solidFill>
                <a:srgbClr val="0070C0"/>
              </a:solidFill>
              <a:ea typeface="HGPｺﾞｼｯｸE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07322" y="4870249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超伝導ソレノイド</a:t>
            </a:r>
            <a:r>
              <a:rPr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電磁石</a:t>
            </a:r>
            <a:endParaRPr lang="en-US" altLang="ja-JP" sz="1200" dirty="0" smtClean="0">
              <a:solidFill>
                <a:srgbClr val="FF0000"/>
              </a:solidFill>
              <a:ea typeface="HGPｺﾞｼｯｸE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088631" y="1923122"/>
            <a:ext cx="0" cy="340340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070375" y="4348525"/>
            <a:ext cx="5588026" cy="13190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23439" y="3080766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22m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99196" y="5095693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43</a:t>
            </a:r>
            <a:r>
              <a:rPr kumimoji="1" lang="en-US" altLang="ja-JP" sz="1200" dirty="0" smtClean="0"/>
              <a:t>m</a:t>
            </a:r>
            <a:endParaRPr kumimoji="1" lang="ja-JP" altLang="en-US" sz="1200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158803" y="1141265"/>
            <a:ext cx="785631" cy="1135607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139952" y="1422261"/>
            <a:ext cx="669792" cy="1759851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5087664" y="920219"/>
            <a:ext cx="348432" cy="121263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>
            <a:off x="6307322" y="1002765"/>
            <a:ext cx="728734" cy="92035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2844747" y="3624824"/>
            <a:ext cx="785631" cy="1963165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4078757" y="3291840"/>
            <a:ext cx="575539" cy="2178180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0" idx="0"/>
          </p:cNvCxnSpPr>
          <p:nvPr/>
        </p:nvCxnSpPr>
        <p:spPr>
          <a:xfrm flipH="1" flipV="1">
            <a:off x="4932040" y="3444240"/>
            <a:ext cx="701607" cy="1748859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 flipV="1">
            <a:off x="5038345" y="3310128"/>
            <a:ext cx="1823495" cy="1554734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7136176" y="1002765"/>
            <a:ext cx="100120" cy="1072757"/>
          </a:xfrm>
          <a:prstGeom prst="straightConnector1">
            <a:avLst/>
          </a:prstGeom>
          <a:ln>
            <a:solidFill>
              <a:srgbClr val="0070C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65942" y="6282510"/>
            <a:ext cx="1845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  <a:ea typeface="HGPｺﾞｼｯｸE" pitchFamily="50" charset="-128"/>
              </a:rPr>
              <a:t>赤</a:t>
            </a:r>
            <a:r>
              <a:rPr kumimoji="1" lang="ja-JP" altLang="en-US" sz="1200" dirty="0" smtClean="0">
                <a:ea typeface="HGPｺﾞｼｯｸE" pitchFamily="50" charset="-128"/>
              </a:rPr>
              <a:t>は日本の分担部を示す</a:t>
            </a:r>
            <a:endParaRPr kumimoji="1" lang="ja-JP" altLang="en-US" sz="1200" dirty="0">
              <a:ea typeface="HGPｺﾞｼｯｸE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64288" y="5774679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ea typeface="HGPｺﾞｼｯｸE" pitchFamily="50" charset="-128"/>
              </a:rPr>
              <a:t>総</a:t>
            </a:r>
            <a:r>
              <a:rPr kumimoji="1" lang="ja-JP" altLang="en-US" sz="1200" dirty="0" smtClean="0">
                <a:ea typeface="HGPｺﾞｼｯｸE" pitchFamily="50" charset="-128"/>
              </a:rPr>
              <a:t>重量       </a:t>
            </a:r>
            <a:r>
              <a:rPr kumimoji="1" lang="en-US" altLang="ja-JP" sz="1200" dirty="0" smtClean="0">
                <a:ea typeface="HGPｺﾞｼｯｸE" pitchFamily="50" charset="-128"/>
              </a:rPr>
              <a:t>7000</a:t>
            </a:r>
            <a:r>
              <a:rPr kumimoji="1" lang="ja-JP" altLang="en-US" sz="1200" dirty="0" smtClean="0">
                <a:ea typeface="HGPｺﾞｼｯｸE" pitchFamily="50" charset="-128"/>
              </a:rPr>
              <a:t>トン</a:t>
            </a:r>
            <a:endParaRPr kumimoji="1" lang="en-US" altLang="ja-JP" sz="1200" dirty="0" smtClean="0">
              <a:ea typeface="HGPｺﾞｼｯｸE" pitchFamily="50" charset="-128"/>
            </a:endParaRPr>
          </a:p>
          <a:p>
            <a:r>
              <a:rPr lang="ja-JP" altLang="en-US" sz="1200" dirty="0" smtClean="0">
                <a:ea typeface="HGPｺﾞｼｯｸE" pitchFamily="50" charset="-128"/>
              </a:rPr>
              <a:t>研究者数　約</a:t>
            </a:r>
            <a:r>
              <a:rPr lang="en-US" altLang="ja-JP" sz="1200" dirty="0" smtClean="0">
                <a:ea typeface="HGPｺﾞｼｯｸE" pitchFamily="50" charset="-128"/>
              </a:rPr>
              <a:t>3000</a:t>
            </a:r>
            <a:r>
              <a:rPr lang="ja-JP" altLang="en-US" sz="1200" dirty="0" smtClean="0">
                <a:ea typeface="HGPｺﾞｼｯｸE" pitchFamily="50" charset="-128"/>
              </a:rPr>
              <a:t>人</a:t>
            </a:r>
            <a:endParaRPr lang="en-US" altLang="ja-JP" sz="1200" dirty="0" smtClean="0">
              <a:ea typeface="HGPｺﾞｼｯｸE" pitchFamily="50" charset="-128"/>
            </a:endParaRPr>
          </a:p>
          <a:p>
            <a:r>
              <a:rPr kumimoji="1" lang="ja-JP" altLang="en-US" sz="1200" dirty="0">
                <a:ea typeface="HGPｺﾞｼｯｸE" pitchFamily="50" charset="-128"/>
              </a:rPr>
              <a:t>参加</a:t>
            </a:r>
            <a:r>
              <a:rPr kumimoji="1" lang="ja-JP" altLang="en-US" sz="1200" dirty="0" smtClean="0">
                <a:ea typeface="HGPｺﾞｼｯｸE" pitchFamily="50" charset="-128"/>
              </a:rPr>
              <a:t>国　     　</a:t>
            </a:r>
            <a:r>
              <a:rPr kumimoji="1" lang="en-US" altLang="ja-JP" sz="1200" dirty="0" smtClean="0">
                <a:ea typeface="HGPｺﾞｼｯｸE" pitchFamily="50" charset="-128"/>
              </a:rPr>
              <a:t>38</a:t>
            </a:r>
            <a:endParaRPr kumimoji="1" lang="ja-JP" altLang="en-US" sz="1200" dirty="0"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209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73</Words>
  <Application>Microsoft Office PowerPoint</Application>
  <PresentationFormat>画面に合わせる (4:3)</PresentationFormat>
  <Paragraphs>32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kondo</dc:creator>
  <cp:lastModifiedBy>kondo</cp:lastModifiedBy>
  <cp:revision>4</cp:revision>
  <dcterms:created xsi:type="dcterms:W3CDTF">2012-07-23T16:25:21Z</dcterms:created>
  <dcterms:modified xsi:type="dcterms:W3CDTF">2012-07-23T17:04:32Z</dcterms:modified>
</cp:coreProperties>
</file>