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12" r:id="rId3"/>
    <p:sldId id="324" r:id="rId4"/>
    <p:sldId id="326" r:id="rId5"/>
    <p:sldId id="328" r:id="rId6"/>
    <p:sldId id="336" r:id="rId7"/>
    <p:sldId id="284" r:id="rId8"/>
    <p:sldId id="294" r:id="rId9"/>
    <p:sldId id="335" r:id="rId10"/>
    <p:sldId id="281" r:id="rId11"/>
    <p:sldId id="302" r:id="rId1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04" autoAdjust="0"/>
  </p:normalViewPr>
  <p:slideViewPr>
    <p:cSldViewPr>
      <p:cViewPr>
        <p:scale>
          <a:sx n="66" d="100"/>
          <a:sy n="66" d="100"/>
        </p:scale>
        <p:origin x="-557"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8E4D0C-C8DF-4D75-B11A-BCC24AE3BF62}" type="datetimeFigureOut">
              <a:rPr kumimoji="1" lang="ja-JP" altLang="en-US" smtClean="0"/>
              <a:t>2013/4/9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6F6AD6-AABA-4FF2-BD51-E24F80BDC2F2}" type="slidenum">
              <a:rPr kumimoji="1" lang="ja-JP" altLang="en-US" smtClean="0"/>
              <a:t>‹#›</a:t>
            </a:fld>
            <a:endParaRPr kumimoji="1" lang="ja-JP" altLang="en-US"/>
          </a:p>
        </p:txBody>
      </p:sp>
    </p:spTree>
    <p:extLst>
      <p:ext uri="{BB962C8B-B14F-4D97-AF65-F5344CB8AC3E}">
        <p14:creationId xmlns:p14="http://schemas.microsoft.com/office/powerpoint/2010/main" val="13696290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6F6AD6-AABA-4FF2-BD51-E24F80BDC2F2}" type="slidenum">
              <a:rPr kumimoji="1" lang="ja-JP" altLang="en-US" smtClean="0"/>
              <a:t>3</a:t>
            </a:fld>
            <a:endParaRPr kumimoji="1" lang="ja-JP" altLang="en-US"/>
          </a:p>
        </p:txBody>
      </p:sp>
    </p:spTree>
    <p:extLst>
      <p:ext uri="{BB962C8B-B14F-4D97-AF65-F5344CB8AC3E}">
        <p14:creationId xmlns:p14="http://schemas.microsoft.com/office/powerpoint/2010/main" val="1916360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C6D80F-9104-415E-96DA-E83B5317C8D0}" type="slidenum">
              <a:rPr kumimoji="1" lang="ja-JP" altLang="en-US" smtClean="0"/>
              <a:t>5</a:t>
            </a:fld>
            <a:endParaRPr kumimoji="1" lang="ja-JP" altLang="en-US"/>
          </a:p>
        </p:txBody>
      </p:sp>
    </p:spTree>
    <p:extLst>
      <p:ext uri="{BB962C8B-B14F-4D97-AF65-F5344CB8AC3E}">
        <p14:creationId xmlns:p14="http://schemas.microsoft.com/office/powerpoint/2010/main" val="386598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smtClean="0">
              <a:ea typeface="ＭＳ Ｐ明朝" charset="-128"/>
            </a:endParaRPr>
          </a:p>
        </p:txBody>
      </p:sp>
      <p:sp>
        <p:nvSpPr>
          <p:cNvPr id="33796"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fld id="{3F7C768C-E364-4DAF-BE0A-64B1AFC2A264}" type="slidenum">
              <a:rPr lang="en-US" altLang="ja-JP" smtClean="0"/>
              <a:pPr/>
              <a:t>9</a:t>
            </a:fld>
            <a:endParaRPr lang="en-US" altLang="ja-JP"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2013/4/9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2013/4/9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2013/4/9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2013/4/9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2013/4/9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2013/4/9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2013/4/9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2013/4/9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844824"/>
            <a:ext cx="7772400" cy="1470025"/>
          </a:xfrm>
        </p:spPr>
        <p:txBody>
          <a:bodyPr/>
          <a:lstStyle/>
          <a:p>
            <a:r>
              <a:rPr lang="en-US" altLang="ja-JP" dirty="0"/>
              <a:t>ATLAS</a:t>
            </a:r>
            <a:r>
              <a:rPr lang="ja-JP" altLang="en-US" dirty="0"/>
              <a:t>実験における高速飛跡トリガーシステムの開発と構築</a:t>
            </a:r>
            <a:r>
              <a:rPr lang="en-US" altLang="ja-JP" dirty="0"/>
              <a:t>3</a:t>
            </a:r>
            <a:endParaRPr kumimoji="1" lang="ja-JP" altLang="en-US" dirty="0"/>
          </a:p>
        </p:txBody>
      </p:sp>
      <p:sp>
        <p:nvSpPr>
          <p:cNvPr id="3" name="サブタイトル 2"/>
          <p:cNvSpPr>
            <a:spLocks noGrp="1"/>
          </p:cNvSpPr>
          <p:nvPr>
            <p:ph type="subTitle" idx="1"/>
          </p:nvPr>
        </p:nvSpPr>
        <p:spPr>
          <a:xfrm>
            <a:off x="0" y="3717032"/>
            <a:ext cx="9144000" cy="2448272"/>
          </a:xfrm>
        </p:spPr>
        <p:txBody>
          <a:bodyPr>
            <a:normAutofit fontScale="92500" lnSpcReduction="20000"/>
          </a:bodyPr>
          <a:lstStyle/>
          <a:p>
            <a:r>
              <a:rPr lang="en-US" altLang="ja-JP" dirty="0">
                <a:solidFill>
                  <a:schemeClr val="tx1"/>
                </a:solidFill>
              </a:rPr>
              <a:t>26pRG-13</a:t>
            </a:r>
            <a:endParaRPr kumimoji="1" lang="en-US" altLang="ja-JP" u="sng" dirty="0" smtClean="0">
              <a:solidFill>
                <a:schemeClr val="tx1"/>
              </a:solidFill>
            </a:endParaRPr>
          </a:p>
          <a:p>
            <a:r>
              <a:rPr kumimoji="1" lang="ja-JP" altLang="en-US" b="1" u="sng" dirty="0" smtClean="0">
                <a:solidFill>
                  <a:schemeClr val="tx1"/>
                </a:solidFill>
              </a:rPr>
              <a:t>大矢章晴 </a:t>
            </a:r>
            <a:r>
              <a:rPr lang="en-US" altLang="ja-JP" dirty="0" smtClean="0">
                <a:solidFill>
                  <a:schemeClr val="tx1"/>
                </a:solidFill>
              </a:rPr>
              <a:t>,  </a:t>
            </a:r>
            <a:r>
              <a:rPr lang="zh-TW" altLang="en-US" b="1" dirty="0" smtClean="0">
                <a:solidFill>
                  <a:schemeClr val="tx1"/>
                </a:solidFill>
              </a:rPr>
              <a:t>飯澤</a:t>
            </a:r>
            <a:r>
              <a:rPr lang="zh-TW" altLang="en-US" b="1" dirty="0">
                <a:solidFill>
                  <a:schemeClr val="tx1"/>
                </a:solidFill>
              </a:rPr>
              <a:t>知</a:t>
            </a:r>
            <a:r>
              <a:rPr lang="zh-TW" altLang="en-US" b="1" dirty="0" smtClean="0">
                <a:solidFill>
                  <a:schemeClr val="tx1"/>
                </a:solidFill>
              </a:rPr>
              <a:t>弥  </a:t>
            </a:r>
            <a:r>
              <a:rPr lang="en-US" altLang="zh-TW" b="1" dirty="0" smtClean="0">
                <a:solidFill>
                  <a:schemeClr val="tx1"/>
                </a:solidFill>
              </a:rPr>
              <a:t>,  </a:t>
            </a:r>
            <a:r>
              <a:rPr lang="zh-TW" altLang="en-US" b="1" dirty="0" smtClean="0">
                <a:solidFill>
                  <a:schemeClr val="tx1"/>
                </a:solidFill>
              </a:rPr>
              <a:t>木村直樹  </a:t>
            </a:r>
            <a:r>
              <a:rPr lang="en-US" altLang="zh-TW" b="1" dirty="0" smtClean="0">
                <a:solidFill>
                  <a:schemeClr val="tx1"/>
                </a:solidFill>
              </a:rPr>
              <a:t>,</a:t>
            </a:r>
          </a:p>
          <a:p>
            <a:r>
              <a:rPr lang="zh-TW" altLang="en-US" b="1" dirty="0" smtClean="0">
                <a:solidFill>
                  <a:schemeClr val="tx1"/>
                </a:solidFill>
              </a:rPr>
              <a:t>郡</a:t>
            </a:r>
            <a:r>
              <a:rPr lang="zh-TW" altLang="en-US" b="1" dirty="0">
                <a:solidFill>
                  <a:schemeClr val="tx1"/>
                </a:solidFill>
              </a:rPr>
              <a:t>川</a:t>
            </a:r>
            <a:r>
              <a:rPr lang="zh-TW" altLang="en-US" b="1" dirty="0" smtClean="0">
                <a:solidFill>
                  <a:schemeClr val="tx1"/>
                </a:solidFill>
              </a:rPr>
              <a:t>智洋  </a:t>
            </a:r>
            <a:r>
              <a:rPr lang="en-US" altLang="zh-TW" b="1" dirty="0" smtClean="0">
                <a:solidFill>
                  <a:schemeClr val="tx1"/>
                </a:solidFill>
              </a:rPr>
              <a:t>, </a:t>
            </a:r>
            <a:r>
              <a:rPr lang="zh-TW" altLang="en-US" b="1" dirty="0" smtClean="0">
                <a:solidFill>
                  <a:schemeClr val="tx1"/>
                </a:solidFill>
              </a:rPr>
              <a:t>昌子貴洋  </a:t>
            </a:r>
            <a:r>
              <a:rPr lang="en-US" altLang="zh-TW" b="1" dirty="0" smtClean="0">
                <a:solidFill>
                  <a:schemeClr val="tx1"/>
                </a:solidFill>
              </a:rPr>
              <a:t>, </a:t>
            </a:r>
            <a:r>
              <a:rPr lang="zh-TW" altLang="en-US" b="1" dirty="0" smtClean="0">
                <a:solidFill>
                  <a:schemeClr val="tx1"/>
                </a:solidFill>
              </a:rPr>
              <a:t>白神賢  </a:t>
            </a:r>
            <a:r>
              <a:rPr lang="en-US" altLang="zh-TW" b="1" dirty="0" smtClean="0">
                <a:solidFill>
                  <a:schemeClr val="tx1"/>
                </a:solidFill>
              </a:rPr>
              <a:t>, </a:t>
            </a:r>
            <a:r>
              <a:rPr lang="zh-TW" altLang="en-US" b="1" dirty="0" smtClean="0">
                <a:solidFill>
                  <a:schemeClr val="tx1"/>
                </a:solidFill>
              </a:rPr>
              <a:t>寄</a:t>
            </a:r>
            <a:r>
              <a:rPr lang="zh-TW" altLang="en-US" b="1" dirty="0">
                <a:solidFill>
                  <a:schemeClr val="tx1"/>
                </a:solidFill>
              </a:rPr>
              <a:t>田浩平</a:t>
            </a:r>
            <a:endParaRPr lang="en-US" altLang="zh-TW" b="1" dirty="0">
              <a:solidFill>
                <a:schemeClr val="tx1"/>
              </a:solidFill>
              <a:latin typeface="HGPｺﾞｼｯｸM" pitchFamily="50" charset="-128"/>
              <a:ea typeface="HGPｺﾞｼｯｸM" pitchFamily="50" charset="-128"/>
            </a:endParaRPr>
          </a:p>
          <a:p>
            <a:r>
              <a:rPr lang="ja-JP" altLang="en-US" dirty="0">
                <a:solidFill>
                  <a:schemeClr val="tx1">
                    <a:lumMod val="95000"/>
                    <a:lumOff val="5000"/>
                  </a:schemeClr>
                </a:solidFill>
              </a:rPr>
              <a:t>早大理工，他 </a:t>
            </a:r>
            <a:r>
              <a:rPr lang="en-US" altLang="ja-JP" dirty="0">
                <a:solidFill>
                  <a:schemeClr val="tx1">
                    <a:lumMod val="95000"/>
                    <a:lumOff val="5000"/>
                  </a:schemeClr>
                </a:solidFill>
              </a:rPr>
              <a:t>ATLAS-FTK </a:t>
            </a:r>
            <a:r>
              <a:rPr lang="en-US" altLang="ja-JP" dirty="0" smtClean="0">
                <a:solidFill>
                  <a:schemeClr val="tx1">
                    <a:lumMod val="95000"/>
                    <a:lumOff val="5000"/>
                  </a:schemeClr>
                </a:solidFill>
              </a:rPr>
              <a:t>group</a:t>
            </a:r>
          </a:p>
          <a:p>
            <a:r>
              <a:rPr lang="en-US" altLang="ja-JP" b="1" dirty="0" smtClean="0">
                <a:solidFill>
                  <a:schemeClr val="tx1"/>
                </a:solidFill>
              </a:rPr>
              <a:t>2013</a:t>
            </a:r>
            <a:r>
              <a:rPr lang="zh-CN" altLang="en-US" b="1" dirty="0">
                <a:solidFill>
                  <a:schemeClr val="tx1"/>
                </a:solidFill>
              </a:rPr>
              <a:t>日本物理学会年次大会</a:t>
            </a:r>
            <a:endParaRPr lang="en-US" altLang="ja-JP" b="1" dirty="0">
              <a:solidFill>
                <a:schemeClr val="tx1"/>
              </a:solidFill>
            </a:endParaRPr>
          </a:p>
          <a:p>
            <a:endParaRPr lang="ja-JP" altLang="en-US" dirty="0">
              <a:solidFill>
                <a:schemeClr val="tx1">
                  <a:lumMod val="95000"/>
                  <a:lumOff val="5000"/>
                </a:schemeClr>
              </a:solidFill>
            </a:endParaRPr>
          </a:p>
          <a:p>
            <a:endParaRPr kumimoji="1" lang="ja-JP" altLang="en-US" b="1" dirty="0">
              <a:solidFill>
                <a:schemeClr val="tx1"/>
              </a:solidFill>
            </a:endParaRPr>
          </a:p>
        </p:txBody>
      </p:sp>
    </p:spTree>
    <p:extLst>
      <p:ext uri="{BB962C8B-B14F-4D97-AF65-F5344CB8AC3E}">
        <p14:creationId xmlns:p14="http://schemas.microsoft.com/office/powerpoint/2010/main" val="2705724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728749"/>
            <a:ext cx="4788024" cy="4644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タイトル 1"/>
          <p:cNvSpPr>
            <a:spLocks noGrp="1"/>
          </p:cNvSpPr>
          <p:nvPr>
            <p:ph type="title"/>
          </p:nvPr>
        </p:nvSpPr>
        <p:spPr>
          <a:xfrm>
            <a:off x="-2340768" y="-171400"/>
            <a:ext cx="8229600" cy="1143000"/>
          </a:xfrm>
        </p:spPr>
        <p:txBody>
          <a:bodyPr/>
          <a:lstStyle/>
          <a:p>
            <a:r>
              <a:rPr lang="ja-JP" altLang="en-US" dirty="0" smtClean="0"/>
              <a:t>見積もり結果</a:t>
            </a:r>
            <a:endParaRPr kumimoji="1" lang="ja-JP" altLang="en-US" dirty="0"/>
          </a:p>
        </p:txBody>
      </p:sp>
      <p:sp>
        <p:nvSpPr>
          <p:cNvPr id="2" name="テキスト ボックス 1"/>
          <p:cNvSpPr txBox="1"/>
          <p:nvPr/>
        </p:nvSpPr>
        <p:spPr>
          <a:xfrm>
            <a:off x="359531" y="5919663"/>
            <a:ext cx="8450909" cy="461665"/>
          </a:xfrm>
          <a:prstGeom prst="rect">
            <a:avLst/>
          </a:prstGeom>
          <a:noFill/>
        </p:spPr>
        <p:txBody>
          <a:bodyPr wrap="square" rtlCol="0">
            <a:spAutoFit/>
          </a:bodyPr>
          <a:lstStyle/>
          <a:p>
            <a:r>
              <a:rPr lang="en-US" altLang="ja-JP" sz="2400" b="1" dirty="0" smtClean="0"/>
              <a:t>Dead time</a:t>
            </a:r>
            <a:r>
              <a:rPr lang="ja-JP" altLang="en-US" sz="2400" b="1" dirty="0" smtClean="0"/>
              <a:t>を生まず、Ｌｖ２の要求</a:t>
            </a:r>
            <a:r>
              <a:rPr lang="en-US" altLang="ja-JP" sz="2400" b="1" dirty="0" smtClean="0"/>
              <a:t>~2msec</a:t>
            </a:r>
            <a:r>
              <a:rPr lang="ja-JP" altLang="en-US" sz="2400" b="1" dirty="0" smtClean="0"/>
              <a:t>を満たすことがわかった</a:t>
            </a:r>
            <a:endParaRPr lang="en-US" altLang="ja-JP" sz="2400" b="1" dirty="0" smtClean="0"/>
          </a:p>
        </p:txBody>
      </p:sp>
      <p:sp>
        <p:nvSpPr>
          <p:cNvPr id="3" name="テキスト ボックス 2"/>
          <p:cNvSpPr txBox="1"/>
          <p:nvPr/>
        </p:nvSpPr>
        <p:spPr>
          <a:xfrm>
            <a:off x="6156176" y="1787546"/>
            <a:ext cx="2268252" cy="954107"/>
          </a:xfrm>
          <a:prstGeom prst="rect">
            <a:avLst/>
          </a:prstGeom>
          <a:noFill/>
          <a:ln w="28575">
            <a:solidFill>
              <a:schemeClr val="tx1"/>
            </a:solidFill>
          </a:ln>
        </p:spPr>
        <p:txBody>
          <a:bodyPr wrap="square" rtlCol="0">
            <a:spAutoFit/>
          </a:bodyPr>
          <a:lstStyle/>
          <a:p>
            <a:r>
              <a:rPr kumimoji="1" lang="ja-JP" altLang="en-US" sz="2800" b="1" dirty="0" smtClean="0">
                <a:solidFill>
                  <a:srgbClr val="FF0000"/>
                </a:solidFill>
              </a:rPr>
              <a:t>最大</a:t>
            </a:r>
            <a:r>
              <a:rPr kumimoji="1" lang="en-US" altLang="ja-JP" sz="2800" b="1" dirty="0" smtClean="0">
                <a:solidFill>
                  <a:srgbClr val="FF0000"/>
                </a:solidFill>
              </a:rPr>
              <a:t>~</a:t>
            </a:r>
            <a:r>
              <a:rPr lang="en-US" altLang="ja-JP" sz="2800" b="1" dirty="0" smtClean="0">
                <a:solidFill>
                  <a:srgbClr val="FF0000"/>
                </a:solidFill>
              </a:rPr>
              <a:t>280μs</a:t>
            </a:r>
          </a:p>
          <a:p>
            <a:r>
              <a:rPr kumimoji="1" lang="ja-JP" altLang="en-US" sz="2800" b="1" dirty="0" smtClean="0">
                <a:solidFill>
                  <a:srgbClr val="FF0000"/>
                </a:solidFill>
              </a:rPr>
              <a:t>平均</a:t>
            </a:r>
            <a:r>
              <a:rPr kumimoji="1" lang="en-US" altLang="ja-JP" sz="2800" b="1" dirty="0" smtClean="0">
                <a:solidFill>
                  <a:srgbClr val="FF0000"/>
                </a:solidFill>
              </a:rPr>
              <a:t>~30μs</a:t>
            </a:r>
            <a:endParaRPr kumimoji="1" lang="ja-JP" altLang="en-US" sz="2800" b="1" dirty="0">
              <a:solidFill>
                <a:srgbClr val="FF0000"/>
              </a:solidFill>
            </a:endParaRPr>
          </a:p>
        </p:txBody>
      </p:sp>
      <p:sp>
        <p:nvSpPr>
          <p:cNvPr id="4" name="テキスト ボックス 3"/>
          <p:cNvSpPr txBox="1"/>
          <p:nvPr/>
        </p:nvSpPr>
        <p:spPr>
          <a:xfrm>
            <a:off x="5580795" y="5075892"/>
            <a:ext cx="2015541" cy="369332"/>
          </a:xfrm>
          <a:prstGeom prst="rect">
            <a:avLst/>
          </a:prstGeom>
          <a:noFill/>
          <a:ln>
            <a:solidFill>
              <a:schemeClr val="tx1"/>
            </a:solidFill>
          </a:ln>
        </p:spPr>
        <p:txBody>
          <a:bodyPr wrap="square" rtlCol="0">
            <a:spAutoFit/>
          </a:bodyPr>
          <a:lstStyle/>
          <a:p>
            <a:r>
              <a:rPr kumimoji="1" lang="en-US" altLang="ja-JP" b="1" dirty="0" smtClean="0">
                <a:solidFill>
                  <a:srgbClr val="FF0000"/>
                </a:solidFill>
              </a:rPr>
              <a:t>FTK</a:t>
            </a:r>
            <a:r>
              <a:rPr kumimoji="1" lang="ja-JP" altLang="en-US" b="1" dirty="0" smtClean="0">
                <a:solidFill>
                  <a:srgbClr val="FF0000"/>
                </a:solidFill>
              </a:rPr>
              <a:t>実行処理時間</a:t>
            </a:r>
            <a:endParaRPr kumimoji="1" lang="ja-JP" altLang="en-US" b="1" dirty="0">
              <a:solidFill>
                <a:srgbClr val="FF0000"/>
              </a:solidFill>
            </a:endParaRPr>
          </a:p>
        </p:txBody>
      </p:sp>
      <p:sp>
        <p:nvSpPr>
          <p:cNvPr id="9" name="テキスト ボックス 8"/>
          <p:cNvSpPr txBox="1"/>
          <p:nvPr/>
        </p:nvSpPr>
        <p:spPr>
          <a:xfrm>
            <a:off x="8810441" y="6496418"/>
            <a:ext cx="432048" cy="369332"/>
          </a:xfrm>
          <a:prstGeom prst="rect">
            <a:avLst/>
          </a:prstGeom>
          <a:noFill/>
        </p:spPr>
        <p:txBody>
          <a:bodyPr wrap="square" rtlCol="0">
            <a:spAutoFit/>
          </a:bodyPr>
          <a:lstStyle/>
          <a:p>
            <a:r>
              <a:rPr kumimoji="1" lang="en-US" altLang="ja-JP" dirty="0" smtClean="0"/>
              <a:t>9</a:t>
            </a:r>
          </a:p>
        </p:txBody>
      </p:sp>
      <p:sp>
        <p:nvSpPr>
          <p:cNvPr id="11" name="テキスト ボックス 10"/>
          <p:cNvSpPr txBox="1"/>
          <p:nvPr/>
        </p:nvSpPr>
        <p:spPr>
          <a:xfrm>
            <a:off x="1475656" y="5088678"/>
            <a:ext cx="2520280" cy="369332"/>
          </a:xfrm>
          <a:prstGeom prst="rect">
            <a:avLst/>
          </a:prstGeom>
          <a:noFill/>
          <a:ln>
            <a:solidFill>
              <a:schemeClr val="tx1"/>
            </a:solidFill>
          </a:ln>
        </p:spPr>
        <p:txBody>
          <a:bodyPr wrap="square" rtlCol="0">
            <a:spAutoFit/>
          </a:bodyPr>
          <a:lstStyle/>
          <a:p>
            <a:r>
              <a:rPr lang="ja-JP" altLang="en-US" b="1" dirty="0" smtClean="0">
                <a:solidFill>
                  <a:srgbClr val="FF0000"/>
                </a:solidFill>
              </a:rPr>
              <a:t>１事象の処理時間の例</a:t>
            </a:r>
            <a:endParaRPr kumimoji="1" lang="ja-JP" altLang="en-US" b="1" dirty="0">
              <a:solidFill>
                <a:srgbClr val="FF0000"/>
              </a:solidFill>
            </a:endParaRPr>
          </a:p>
        </p:txBody>
      </p:sp>
      <p:grpSp>
        <p:nvGrpSpPr>
          <p:cNvPr id="13" name="グループ化 12"/>
          <p:cNvGrpSpPr/>
          <p:nvPr/>
        </p:nvGrpSpPr>
        <p:grpSpPr>
          <a:xfrm>
            <a:off x="-16306" y="1043096"/>
            <a:ext cx="4372282" cy="3970080"/>
            <a:chOff x="55702" y="2077920"/>
            <a:chExt cx="4372282" cy="3970080"/>
          </a:xfrm>
        </p:grpSpPr>
        <p:pic>
          <p:nvPicPr>
            <p:cNvPr id="14" name="Picture 2"/>
            <p:cNvPicPr/>
            <p:nvPr/>
          </p:nvPicPr>
          <p:blipFill>
            <a:blip r:embed="rId3"/>
            <a:stretch>
              <a:fillRect/>
            </a:stretch>
          </p:blipFill>
          <p:spPr>
            <a:xfrm>
              <a:off x="358904" y="2077920"/>
              <a:ext cx="4069080" cy="3970080"/>
            </a:xfrm>
            <a:prstGeom prst="rect">
              <a:avLst/>
            </a:prstGeom>
          </p:spPr>
        </p:pic>
        <p:sp>
          <p:nvSpPr>
            <p:cNvPr id="15" name="テキスト ボックス 14"/>
            <p:cNvSpPr txBox="1"/>
            <p:nvPr/>
          </p:nvSpPr>
          <p:spPr>
            <a:xfrm>
              <a:off x="55703" y="2734691"/>
              <a:ext cx="709532" cy="246221"/>
            </a:xfrm>
            <a:prstGeom prst="rect">
              <a:avLst/>
            </a:prstGeom>
            <a:solidFill>
              <a:schemeClr val="bg1"/>
            </a:solidFill>
          </p:spPr>
          <p:txBody>
            <a:bodyPr wrap="square" rtlCol="0">
              <a:spAutoFit/>
            </a:bodyPr>
            <a:lstStyle/>
            <a:p>
              <a:r>
                <a:rPr kumimoji="1" lang="en-US" altLang="ja-JP" sz="1000" b="1" dirty="0" smtClean="0"/>
                <a:t>DO write</a:t>
              </a:r>
              <a:endParaRPr kumimoji="1" lang="ja-JP" altLang="en-US" sz="1000" b="1" dirty="0"/>
            </a:p>
          </p:txBody>
        </p:sp>
        <p:sp>
          <p:nvSpPr>
            <p:cNvPr id="16" name="テキスト ボックス 15"/>
            <p:cNvSpPr txBox="1"/>
            <p:nvPr/>
          </p:nvSpPr>
          <p:spPr>
            <a:xfrm>
              <a:off x="55702" y="3368903"/>
              <a:ext cx="760175" cy="246221"/>
            </a:xfrm>
            <a:prstGeom prst="rect">
              <a:avLst/>
            </a:prstGeom>
            <a:solidFill>
              <a:schemeClr val="bg1"/>
            </a:solidFill>
          </p:spPr>
          <p:txBody>
            <a:bodyPr wrap="square" rtlCol="0">
              <a:spAutoFit/>
            </a:bodyPr>
            <a:lstStyle/>
            <a:p>
              <a:r>
                <a:rPr kumimoji="1" lang="en-US" altLang="ja-JP" sz="1000" b="1" dirty="0" smtClean="0"/>
                <a:t>DO Read</a:t>
              </a:r>
              <a:endParaRPr kumimoji="1" lang="ja-JP" altLang="en-US" sz="1000" b="1" dirty="0"/>
            </a:p>
          </p:txBody>
        </p:sp>
        <p:sp>
          <p:nvSpPr>
            <p:cNvPr id="17" name="テキスト ボックス 16"/>
            <p:cNvSpPr txBox="1"/>
            <p:nvPr/>
          </p:nvSpPr>
          <p:spPr>
            <a:xfrm>
              <a:off x="221809" y="3995820"/>
              <a:ext cx="582432" cy="246221"/>
            </a:xfrm>
            <a:prstGeom prst="rect">
              <a:avLst/>
            </a:prstGeom>
            <a:solidFill>
              <a:schemeClr val="bg1"/>
            </a:solidFill>
          </p:spPr>
          <p:txBody>
            <a:bodyPr wrap="square" rtlCol="0">
              <a:spAutoFit/>
            </a:bodyPr>
            <a:lstStyle/>
            <a:p>
              <a:r>
                <a:rPr lang="en-US" altLang="ja-JP" sz="1000" b="1" dirty="0" smtClean="0"/>
                <a:t>2</a:t>
              </a:r>
              <a:r>
                <a:rPr lang="en-US" altLang="ja-JP" sz="1000" b="1" baseline="30000" dirty="0" smtClean="0"/>
                <a:t>nd</a:t>
              </a:r>
              <a:r>
                <a:rPr lang="en-US" altLang="ja-JP" sz="1000" b="1" dirty="0" smtClean="0"/>
                <a:t> SB</a:t>
              </a:r>
              <a:endParaRPr kumimoji="1" lang="ja-JP" altLang="en-US" sz="1000" b="1" dirty="0"/>
            </a:p>
          </p:txBody>
        </p:sp>
        <p:sp>
          <p:nvSpPr>
            <p:cNvPr id="18" name="テキスト ボックス 17"/>
            <p:cNvSpPr txBox="1"/>
            <p:nvPr/>
          </p:nvSpPr>
          <p:spPr>
            <a:xfrm>
              <a:off x="441549" y="3071473"/>
              <a:ext cx="405204" cy="246221"/>
            </a:xfrm>
            <a:prstGeom prst="rect">
              <a:avLst/>
            </a:prstGeom>
            <a:solidFill>
              <a:schemeClr val="bg1"/>
            </a:solidFill>
          </p:spPr>
          <p:txBody>
            <a:bodyPr wrap="square" rtlCol="0">
              <a:spAutoFit/>
            </a:bodyPr>
            <a:lstStyle/>
            <a:p>
              <a:r>
                <a:rPr lang="en-US" altLang="ja-JP" sz="1000" b="1" dirty="0" smtClean="0"/>
                <a:t>AM</a:t>
              </a:r>
              <a:endParaRPr kumimoji="1" lang="ja-JP" altLang="en-US" sz="1000" b="1" dirty="0"/>
            </a:p>
          </p:txBody>
        </p:sp>
        <p:sp>
          <p:nvSpPr>
            <p:cNvPr id="19" name="テキスト ボックス 18"/>
            <p:cNvSpPr txBox="1"/>
            <p:nvPr/>
          </p:nvSpPr>
          <p:spPr>
            <a:xfrm>
              <a:off x="446510" y="3688043"/>
              <a:ext cx="369368" cy="246221"/>
            </a:xfrm>
            <a:prstGeom prst="rect">
              <a:avLst/>
            </a:prstGeom>
            <a:solidFill>
              <a:schemeClr val="bg1"/>
            </a:solidFill>
          </p:spPr>
          <p:txBody>
            <a:bodyPr wrap="square" rtlCol="0">
              <a:spAutoFit/>
            </a:bodyPr>
            <a:lstStyle/>
            <a:p>
              <a:r>
                <a:rPr lang="en-US" altLang="ja-JP" sz="1000" b="1" dirty="0" smtClean="0"/>
                <a:t>TF</a:t>
              </a:r>
              <a:endParaRPr kumimoji="1" lang="ja-JP" altLang="en-US" sz="1000" b="1" dirty="0"/>
            </a:p>
          </p:txBody>
        </p:sp>
        <p:sp>
          <p:nvSpPr>
            <p:cNvPr id="20" name="テキスト ボックス 19"/>
            <p:cNvSpPr txBox="1"/>
            <p:nvPr/>
          </p:nvSpPr>
          <p:spPr>
            <a:xfrm>
              <a:off x="183147" y="4493746"/>
              <a:ext cx="612925" cy="246221"/>
            </a:xfrm>
            <a:prstGeom prst="rect">
              <a:avLst/>
            </a:prstGeom>
            <a:solidFill>
              <a:schemeClr val="bg1"/>
            </a:solidFill>
          </p:spPr>
          <p:txBody>
            <a:bodyPr wrap="square" rtlCol="0">
              <a:spAutoFit/>
            </a:bodyPr>
            <a:lstStyle/>
            <a:p>
              <a:r>
                <a:rPr lang="en-US" altLang="ja-JP" sz="1000" b="1" dirty="0" smtClean="0"/>
                <a:t>Towers</a:t>
              </a:r>
              <a:endParaRPr kumimoji="1" lang="ja-JP" altLang="en-US" sz="1000" b="1" dirty="0"/>
            </a:p>
          </p:txBody>
        </p:sp>
        <p:sp>
          <p:nvSpPr>
            <p:cNvPr id="21" name="テキスト ボックス 20"/>
            <p:cNvSpPr txBox="1"/>
            <p:nvPr/>
          </p:nvSpPr>
          <p:spPr>
            <a:xfrm>
              <a:off x="267840" y="5105999"/>
              <a:ext cx="538834" cy="246221"/>
            </a:xfrm>
            <a:prstGeom prst="rect">
              <a:avLst/>
            </a:prstGeom>
            <a:solidFill>
              <a:schemeClr val="bg1"/>
            </a:solidFill>
          </p:spPr>
          <p:txBody>
            <a:bodyPr wrap="square" rtlCol="0">
              <a:spAutoFit/>
            </a:bodyPr>
            <a:lstStyle/>
            <a:p>
              <a:r>
                <a:rPr lang="en-US" altLang="ja-JP" sz="1000" b="1" dirty="0" smtClean="0"/>
                <a:t>tot</a:t>
              </a:r>
              <a:r>
                <a:rPr lang="en-US" altLang="ja-JP" sz="1000" dirty="0" smtClean="0"/>
                <a:t>al </a:t>
              </a:r>
              <a:endParaRPr kumimoji="1" lang="ja-JP" altLang="en-US" sz="1000" dirty="0"/>
            </a:p>
          </p:txBody>
        </p:sp>
      </p:grpSp>
    </p:spTree>
    <p:extLst>
      <p:ext uri="{BB962C8B-B14F-4D97-AF65-F5344CB8AC3E}">
        <p14:creationId xmlns:p14="http://schemas.microsoft.com/office/powerpoint/2010/main" val="1032531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40768" y="-171400"/>
            <a:ext cx="8229600" cy="1143000"/>
          </a:xfrm>
        </p:spPr>
        <p:txBody>
          <a:bodyPr/>
          <a:lstStyle/>
          <a:p>
            <a:r>
              <a:rPr kumimoji="1" lang="ja-JP" altLang="en-US" dirty="0" smtClean="0"/>
              <a:t>まとめ</a:t>
            </a:r>
            <a:r>
              <a:rPr lang="ja-JP" altLang="en-US" dirty="0" smtClean="0"/>
              <a:t>と展望</a:t>
            </a:r>
            <a:endParaRPr kumimoji="1" lang="ja-JP" altLang="en-US" dirty="0"/>
          </a:p>
        </p:txBody>
      </p:sp>
      <p:sp>
        <p:nvSpPr>
          <p:cNvPr id="3" name="コンテンツ プレースホルダー 2"/>
          <p:cNvSpPr>
            <a:spLocks noGrp="1"/>
          </p:cNvSpPr>
          <p:nvPr>
            <p:ph idx="1"/>
          </p:nvPr>
        </p:nvSpPr>
        <p:spPr>
          <a:xfrm>
            <a:off x="395536" y="1484784"/>
            <a:ext cx="8748464" cy="3312368"/>
          </a:xfrm>
        </p:spPr>
        <p:txBody>
          <a:bodyPr>
            <a:normAutofit/>
          </a:bodyPr>
          <a:lstStyle/>
          <a:p>
            <a:pPr marL="0" indent="0">
              <a:buNone/>
            </a:pPr>
            <a:r>
              <a:rPr lang="ja-JP" altLang="en-US" sz="2400" b="1" dirty="0" smtClean="0"/>
              <a:t>・ビームスポット変動の影響の定量評価を行った結果、</a:t>
            </a:r>
            <a:r>
              <a:rPr lang="ja-JP" altLang="en-US" sz="2400" b="1" dirty="0"/>
              <a:t>　</a:t>
            </a:r>
            <a:r>
              <a:rPr lang="ja-JP" altLang="en-US" sz="2400" b="1" dirty="0" smtClean="0"/>
              <a:t>　　　　　　　　　　</a:t>
            </a:r>
            <a:endParaRPr lang="en-US" altLang="ja-JP" sz="2400" b="1" dirty="0" smtClean="0"/>
          </a:p>
          <a:p>
            <a:pPr marL="0" indent="0">
              <a:buNone/>
            </a:pPr>
            <a:r>
              <a:rPr lang="ja-JP" altLang="en-US" sz="2400" b="1" dirty="0" smtClean="0"/>
              <a:t>  実データにも十分対応できることがわかった</a:t>
            </a:r>
            <a:endParaRPr lang="en-US" altLang="ja-JP" sz="2400" b="1" dirty="0" smtClean="0"/>
          </a:p>
          <a:p>
            <a:pPr marL="0" indent="0">
              <a:buNone/>
            </a:pPr>
            <a:endParaRPr lang="en-US" altLang="ja-JP" sz="1100" b="1" dirty="0" smtClean="0"/>
          </a:p>
          <a:p>
            <a:pPr marL="0" indent="0">
              <a:buNone/>
            </a:pPr>
            <a:r>
              <a:rPr lang="ja-JP" altLang="en-US" sz="2400" b="1" dirty="0"/>
              <a:t>・実データをインプットとして用いたＦＴＫシステムの</a:t>
            </a:r>
            <a:r>
              <a:rPr lang="ja-JP" altLang="en-US" sz="2400" b="1" dirty="0" smtClean="0"/>
              <a:t>評価の結果、</a:t>
            </a:r>
            <a:endParaRPr lang="en-US" altLang="ja-JP" sz="2400" b="1" dirty="0" smtClean="0"/>
          </a:p>
          <a:p>
            <a:pPr marL="0" indent="0">
              <a:buNone/>
            </a:pPr>
            <a:r>
              <a:rPr lang="ja-JP" altLang="en-US" sz="2400" b="1" dirty="0"/>
              <a:t> </a:t>
            </a:r>
            <a:r>
              <a:rPr lang="ja-JP" altLang="en-US" sz="2400" b="1" dirty="0" smtClean="0"/>
              <a:t> 実データもＭＣと同等な飛跡再構成率を保つことができた</a:t>
            </a:r>
            <a:endParaRPr lang="en-US" altLang="ja-JP" sz="2400" b="1" dirty="0" smtClean="0"/>
          </a:p>
          <a:p>
            <a:pPr marL="0" indent="0">
              <a:buNone/>
            </a:pPr>
            <a:endParaRPr lang="en-US" altLang="ja-JP" sz="1100" b="1" dirty="0" smtClean="0"/>
          </a:p>
          <a:p>
            <a:pPr marL="0" indent="0">
              <a:buNone/>
            </a:pPr>
            <a:r>
              <a:rPr lang="ja-JP" altLang="en-US" sz="2400" b="1" dirty="0" smtClean="0"/>
              <a:t>・ＦＴＫ処理時間の見積もりを行った結果、</a:t>
            </a:r>
            <a:endParaRPr lang="en-US" altLang="ja-JP" sz="2400" b="1" dirty="0" smtClean="0"/>
          </a:p>
          <a:p>
            <a:pPr marL="0" indent="0">
              <a:buNone/>
            </a:pPr>
            <a:r>
              <a:rPr lang="ja-JP" altLang="en-US" sz="2400" b="1" dirty="0" smtClean="0"/>
              <a:t>   </a:t>
            </a:r>
            <a:r>
              <a:rPr lang="en-US" altLang="ja-JP" sz="2400" b="1" dirty="0" smtClean="0"/>
              <a:t>Lv2</a:t>
            </a:r>
            <a:r>
              <a:rPr lang="ja-JP" altLang="en-US" sz="2400" b="1" dirty="0" smtClean="0"/>
              <a:t>の要求を十分に満たしていることがわかった</a:t>
            </a:r>
            <a:endParaRPr lang="en-US" altLang="ja-JP" sz="2400" b="1" dirty="0" smtClean="0"/>
          </a:p>
        </p:txBody>
      </p:sp>
      <p:sp>
        <p:nvSpPr>
          <p:cNvPr id="5" name="テキスト ボックス 4"/>
          <p:cNvSpPr txBox="1"/>
          <p:nvPr/>
        </p:nvSpPr>
        <p:spPr>
          <a:xfrm>
            <a:off x="8810441" y="6496418"/>
            <a:ext cx="432048" cy="369332"/>
          </a:xfrm>
          <a:prstGeom prst="rect">
            <a:avLst/>
          </a:prstGeom>
          <a:noFill/>
        </p:spPr>
        <p:txBody>
          <a:bodyPr wrap="square" rtlCol="0">
            <a:spAutoFit/>
          </a:bodyPr>
          <a:lstStyle/>
          <a:p>
            <a:r>
              <a:rPr lang="en-US" altLang="ja-JP" dirty="0" smtClean="0"/>
              <a:t>10</a:t>
            </a:r>
            <a:endParaRPr kumimoji="1" lang="en-US" altLang="ja-JP" dirty="0" smtClean="0"/>
          </a:p>
        </p:txBody>
      </p:sp>
      <p:sp>
        <p:nvSpPr>
          <p:cNvPr id="4" name="テキスト ボックス 3"/>
          <p:cNvSpPr txBox="1"/>
          <p:nvPr/>
        </p:nvSpPr>
        <p:spPr>
          <a:xfrm>
            <a:off x="323527" y="5229200"/>
            <a:ext cx="8702937" cy="1384995"/>
          </a:xfrm>
          <a:prstGeom prst="rect">
            <a:avLst/>
          </a:prstGeom>
          <a:noFill/>
        </p:spPr>
        <p:txBody>
          <a:bodyPr wrap="square" rtlCol="0">
            <a:spAutoFit/>
          </a:bodyPr>
          <a:lstStyle/>
          <a:p>
            <a:r>
              <a:rPr lang="ja-JP" altLang="en-US" sz="2400" b="1" dirty="0" smtClean="0"/>
              <a:t>・実データを用いた、より詳細な確認を行っていく</a:t>
            </a:r>
            <a:endParaRPr lang="en-US" altLang="ja-JP" sz="2400" b="1" dirty="0" smtClean="0"/>
          </a:p>
          <a:p>
            <a:endParaRPr lang="en-US" altLang="ja-JP" sz="1200" b="1" dirty="0"/>
          </a:p>
          <a:p>
            <a:r>
              <a:rPr lang="ja-JP" altLang="en-US" sz="2400" b="1" dirty="0" smtClean="0"/>
              <a:t>・また、これらの結果を物理オブジェクトに活かしていく</a:t>
            </a:r>
            <a:endParaRPr lang="en-US" altLang="ja-JP" sz="2400" b="1" dirty="0" smtClean="0"/>
          </a:p>
          <a:p>
            <a:r>
              <a:rPr lang="en-US" altLang="ja-JP" sz="2400" b="1" dirty="0"/>
              <a:t> </a:t>
            </a:r>
            <a:r>
              <a:rPr lang="en-US" altLang="ja-JP" sz="2400" b="1" dirty="0" smtClean="0"/>
              <a:t>  </a:t>
            </a:r>
            <a:r>
              <a:rPr lang="ja-JP" altLang="en-US" sz="2400" b="1" dirty="0" smtClean="0"/>
              <a:t>特に</a:t>
            </a:r>
            <a:r>
              <a:rPr lang="en-US" altLang="ja-JP" sz="2400" b="1" dirty="0" smtClean="0"/>
              <a:t>b</a:t>
            </a:r>
            <a:r>
              <a:rPr lang="ja-JP" altLang="en-US" sz="2400" b="1" dirty="0"/>
              <a:t>粒子</a:t>
            </a:r>
            <a:r>
              <a:rPr lang="ja-JP" altLang="en-US" sz="2400" b="1" dirty="0" smtClean="0"/>
              <a:t>や</a:t>
            </a:r>
            <a:r>
              <a:rPr lang="en-US" altLang="ja-JP" sz="2400" b="1" dirty="0" smtClean="0"/>
              <a:t>τ</a:t>
            </a:r>
            <a:r>
              <a:rPr lang="ja-JP" altLang="en-US" sz="2400" b="1" dirty="0"/>
              <a:t>粒子</a:t>
            </a:r>
            <a:r>
              <a:rPr lang="ja-JP" altLang="en-US" sz="2400" b="1" dirty="0" smtClean="0"/>
              <a:t>に対しての同定効率の評価を行う</a:t>
            </a:r>
            <a:endParaRPr lang="en-US" altLang="ja-JP" sz="2800" b="1" dirty="0"/>
          </a:p>
        </p:txBody>
      </p:sp>
      <p:sp>
        <p:nvSpPr>
          <p:cNvPr id="6" name="テキスト ボックス 5"/>
          <p:cNvSpPr txBox="1"/>
          <p:nvPr/>
        </p:nvSpPr>
        <p:spPr>
          <a:xfrm>
            <a:off x="107504" y="908720"/>
            <a:ext cx="1152128"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ja-JP" altLang="en-US" sz="2800" b="1" dirty="0">
                <a:solidFill>
                  <a:schemeClr val="bg1"/>
                </a:solidFill>
              </a:rPr>
              <a:t>まとめ</a:t>
            </a:r>
            <a:endParaRPr kumimoji="1" lang="ja-JP" altLang="en-US" sz="2800" b="1" dirty="0">
              <a:solidFill>
                <a:schemeClr val="bg1"/>
              </a:solidFill>
            </a:endParaRPr>
          </a:p>
        </p:txBody>
      </p:sp>
      <p:sp>
        <p:nvSpPr>
          <p:cNvPr id="7" name="テキスト ボックス 6"/>
          <p:cNvSpPr txBox="1"/>
          <p:nvPr/>
        </p:nvSpPr>
        <p:spPr>
          <a:xfrm>
            <a:off x="179512" y="4561964"/>
            <a:ext cx="1008112"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kumimoji="1" lang="ja-JP" altLang="en-US" sz="2800" b="1" dirty="0" smtClean="0">
                <a:solidFill>
                  <a:schemeClr val="bg1"/>
                </a:solidFill>
              </a:rPr>
              <a:t>展望</a:t>
            </a:r>
            <a:endParaRPr kumimoji="1" lang="ja-JP" altLang="en-US" sz="2800" b="1" dirty="0">
              <a:solidFill>
                <a:schemeClr val="bg1"/>
              </a:solidFill>
            </a:endParaRPr>
          </a:p>
        </p:txBody>
      </p:sp>
    </p:spTree>
    <p:extLst>
      <p:ext uri="{BB962C8B-B14F-4D97-AF65-F5344CB8AC3E}">
        <p14:creationId xmlns:p14="http://schemas.microsoft.com/office/powerpoint/2010/main" val="2604904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2186" y="37073"/>
            <a:ext cx="9176186" cy="1015663"/>
          </a:xfrm>
          <a:prstGeom prst="rect">
            <a:avLst/>
          </a:prstGeom>
          <a:noFill/>
        </p:spPr>
        <p:txBody>
          <a:bodyPr wrap="square" rtlCol="0">
            <a:spAutoFit/>
          </a:bodyPr>
          <a:lstStyle/>
          <a:p>
            <a:pPr algn="ctr"/>
            <a:r>
              <a:rPr kumimoji="1" lang="ja-JP" altLang="en-US" sz="6000" b="1" dirty="0" smtClean="0">
                <a:effectLst>
                  <a:outerShdw blurRad="38100" dist="38100" dir="2700000" algn="tl">
                    <a:srgbClr val="000000">
                      <a:alpha val="43137"/>
                    </a:srgbClr>
                  </a:outerShdw>
                </a:effectLst>
              </a:rPr>
              <a:t>関連する講演</a:t>
            </a:r>
            <a:endParaRPr kumimoji="1" lang="ja-JP" altLang="en-US" sz="6000" b="1" dirty="0">
              <a:effectLst>
                <a:outerShdw blurRad="38100" dist="38100" dir="2700000" algn="tl">
                  <a:srgbClr val="000000">
                    <a:alpha val="43137"/>
                  </a:srgbClr>
                </a:outerShdw>
              </a:effectLst>
            </a:endParaRPr>
          </a:p>
        </p:txBody>
      </p:sp>
      <p:sp>
        <p:nvSpPr>
          <p:cNvPr id="4" name="テキスト ボックス 3"/>
          <p:cNvSpPr txBox="1"/>
          <p:nvPr/>
        </p:nvSpPr>
        <p:spPr>
          <a:xfrm>
            <a:off x="1071709" y="1588710"/>
            <a:ext cx="5960286" cy="120032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marL="342900" indent="-342900">
              <a:buFont typeface="Wingdings" pitchFamily="2" charset="2"/>
              <a:buChar char="ü"/>
            </a:pPr>
            <a:r>
              <a:rPr kumimoji="1" lang="en-US" altLang="ja-JP" sz="2400" dirty="0" smtClean="0">
                <a:effectLst>
                  <a:outerShdw blurRad="38100" dist="38100" dir="2700000" algn="tl">
                    <a:srgbClr val="000000">
                      <a:alpha val="43137"/>
                    </a:srgbClr>
                  </a:outerShdw>
                </a:effectLst>
              </a:rPr>
              <a:t>FTK</a:t>
            </a:r>
            <a:r>
              <a:rPr kumimoji="1" lang="ja-JP" altLang="en-US" sz="2400" dirty="0" smtClean="0">
                <a:effectLst>
                  <a:outerShdw blurRad="38100" dist="38100" dir="2700000" algn="tl">
                    <a:srgbClr val="000000">
                      <a:alpha val="43137"/>
                    </a:srgbClr>
                  </a:outerShdw>
                </a:effectLst>
              </a:rPr>
              <a:t>システムの概要</a:t>
            </a:r>
            <a:endParaRPr lang="en-US" altLang="ja-JP" sz="2400" dirty="0" smtClean="0">
              <a:effectLst>
                <a:outerShdw blurRad="38100" dist="38100" dir="2700000" algn="tl">
                  <a:srgbClr val="000000">
                    <a:alpha val="43137"/>
                  </a:srgbClr>
                </a:outerShdw>
              </a:effectLst>
            </a:endParaRPr>
          </a:p>
          <a:p>
            <a:pPr marL="342900" indent="-342900">
              <a:buFont typeface="Wingdings" pitchFamily="2" charset="2"/>
              <a:buChar char="ü"/>
            </a:pPr>
            <a:r>
              <a:rPr kumimoji="1" lang="en-US" altLang="ja-JP" sz="2400" dirty="0" smtClean="0">
                <a:effectLst>
                  <a:outerShdw blurRad="38100" dist="38100" dir="2700000" algn="tl">
                    <a:srgbClr val="000000">
                      <a:alpha val="43137"/>
                    </a:srgbClr>
                  </a:outerShdw>
                </a:effectLst>
              </a:rPr>
              <a:t>ATLAS</a:t>
            </a:r>
            <a:r>
              <a:rPr kumimoji="1" lang="ja-JP" altLang="en-US" sz="2400" dirty="0" smtClean="0">
                <a:effectLst>
                  <a:outerShdw blurRad="38100" dist="38100" dir="2700000" algn="tl">
                    <a:srgbClr val="000000">
                      <a:alpha val="43137"/>
                    </a:srgbClr>
                  </a:outerShdw>
                </a:effectLst>
              </a:rPr>
              <a:t>検出器実機を用いた</a:t>
            </a:r>
            <a:r>
              <a:rPr kumimoji="1" lang="en-US" altLang="ja-JP" sz="2400" dirty="0" smtClean="0">
                <a:effectLst>
                  <a:outerShdw blurRad="38100" dist="38100" dir="2700000" algn="tl">
                    <a:srgbClr val="000000">
                      <a:alpha val="43137"/>
                    </a:srgbClr>
                  </a:outerShdw>
                </a:effectLst>
              </a:rPr>
              <a:t>FTK</a:t>
            </a:r>
            <a:r>
              <a:rPr kumimoji="1" lang="ja-JP" altLang="en-US" sz="2400" dirty="0" smtClean="0">
                <a:effectLst>
                  <a:outerShdw blurRad="38100" dist="38100" dir="2700000" algn="tl">
                    <a:srgbClr val="000000">
                      <a:alpha val="43137"/>
                    </a:srgbClr>
                  </a:outerShdw>
                </a:effectLst>
              </a:rPr>
              <a:t>の動作試験</a:t>
            </a:r>
            <a:endParaRPr lang="en-US" altLang="ja-JP" sz="2400" dirty="0">
              <a:effectLst>
                <a:outerShdw blurRad="38100" dist="38100" dir="2700000" algn="tl">
                  <a:srgbClr val="000000">
                    <a:alpha val="43137"/>
                  </a:srgbClr>
                </a:outerShdw>
              </a:effectLst>
            </a:endParaRPr>
          </a:p>
          <a:p>
            <a:pPr marL="342900" indent="-342900">
              <a:buFont typeface="Wingdings" pitchFamily="2" charset="2"/>
              <a:buChar char="ü"/>
            </a:pPr>
            <a:r>
              <a:rPr lang="ja-JP" altLang="en-US" sz="2400" dirty="0" smtClean="0">
                <a:effectLst>
                  <a:outerShdw blurRad="38100" dist="38100" dir="2700000" algn="tl">
                    <a:srgbClr val="000000">
                      <a:alpha val="43137"/>
                    </a:srgbClr>
                  </a:outerShdw>
                </a:effectLst>
              </a:rPr>
              <a:t>動作</a:t>
            </a:r>
            <a:r>
              <a:rPr lang="ja-JP" altLang="en-US" sz="2400" dirty="0">
                <a:effectLst>
                  <a:outerShdw blurRad="38100" dist="38100" dir="2700000" algn="tl">
                    <a:srgbClr val="000000">
                      <a:alpha val="43137"/>
                    </a:srgbClr>
                  </a:outerShdw>
                </a:effectLst>
              </a:rPr>
              <a:t>試験</a:t>
            </a:r>
            <a:r>
              <a:rPr lang="ja-JP" altLang="en-US" sz="2400" dirty="0" smtClean="0">
                <a:effectLst>
                  <a:outerShdw blurRad="38100" dist="38100" dir="2700000" algn="tl">
                    <a:srgbClr val="000000">
                      <a:alpha val="43137"/>
                    </a:srgbClr>
                  </a:outerShdw>
                </a:effectLst>
              </a:rPr>
              <a:t>で得られたデータの評価</a:t>
            </a:r>
            <a:endParaRPr kumimoji="1" lang="en-US" altLang="ja-JP" sz="2400" dirty="0" smtClean="0">
              <a:effectLst>
                <a:outerShdw blurRad="38100" dist="38100" dir="2700000" algn="tl">
                  <a:srgbClr val="000000">
                    <a:alpha val="43137"/>
                  </a:srgbClr>
                </a:outerShdw>
              </a:effectLst>
            </a:endParaRPr>
          </a:p>
        </p:txBody>
      </p:sp>
      <p:sp>
        <p:nvSpPr>
          <p:cNvPr id="5" name="テキスト ボックス 4"/>
          <p:cNvSpPr txBox="1"/>
          <p:nvPr/>
        </p:nvSpPr>
        <p:spPr>
          <a:xfrm>
            <a:off x="1071709" y="3687297"/>
            <a:ext cx="6189515"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marL="342900" indent="-342900">
              <a:buFont typeface="Wingdings" pitchFamily="2" charset="2"/>
              <a:buChar char="ü"/>
            </a:pPr>
            <a:r>
              <a:rPr lang="ja-JP" altLang="en-US" sz="2400" dirty="0" smtClean="0">
                <a:effectLst>
                  <a:outerShdw blurRad="38100" dist="38100" dir="2700000" algn="tl">
                    <a:srgbClr val="000000">
                      <a:alpha val="43137"/>
                    </a:srgbClr>
                  </a:outerShdw>
                </a:effectLst>
              </a:rPr>
              <a:t>早稲田における受信モジュール（</a:t>
            </a:r>
            <a:r>
              <a:rPr lang="en-US" altLang="ja-JP" sz="2400" dirty="0" smtClean="0">
                <a:effectLst>
                  <a:outerShdw blurRad="38100" dist="38100" dir="2700000" algn="tl">
                    <a:srgbClr val="000000">
                      <a:alpha val="43137"/>
                    </a:srgbClr>
                  </a:outerShdw>
                </a:effectLst>
              </a:rPr>
              <a:t>IM</a:t>
            </a:r>
            <a:r>
              <a:rPr lang="ja-JP" altLang="en-US" sz="2400" dirty="0" smtClean="0">
                <a:effectLst>
                  <a:outerShdw blurRad="38100" dist="38100" dir="2700000" algn="tl">
                    <a:srgbClr val="000000">
                      <a:alpha val="43137"/>
                    </a:srgbClr>
                  </a:outerShdw>
                </a:effectLst>
              </a:rPr>
              <a:t>）の設計</a:t>
            </a:r>
            <a:endParaRPr lang="en-US" altLang="ja-JP" sz="2400" dirty="0">
              <a:effectLst>
                <a:outerShdw blurRad="38100" dist="38100" dir="2700000" algn="tl">
                  <a:srgbClr val="000000">
                    <a:alpha val="43137"/>
                  </a:srgbClr>
                </a:outerShdw>
              </a:effectLst>
            </a:endParaRPr>
          </a:p>
          <a:p>
            <a:pPr marL="342900" indent="-342900">
              <a:buFont typeface="Wingdings" pitchFamily="2" charset="2"/>
              <a:buChar char="ü"/>
            </a:pPr>
            <a:r>
              <a:rPr lang="en-US" altLang="ja-JP" sz="2400" dirty="0" smtClean="0">
                <a:effectLst>
                  <a:outerShdw blurRad="38100" dist="38100" dir="2700000" algn="tl">
                    <a:srgbClr val="000000">
                      <a:alpha val="43137"/>
                    </a:srgbClr>
                  </a:outerShdw>
                </a:effectLst>
              </a:rPr>
              <a:t>IM</a:t>
            </a:r>
            <a:r>
              <a:rPr lang="ja-JP" altLang="en-US" sz="2400" dirty="0" smtClean="0">
                <a:effectLst>
                  <a:outerShdw blurRad="38100" dist="38100" dir="2700000" algn="tl">
                    <a:srgbClr val="000000">
                      <a:alpha val="43137"/>
                    </a:srgbClr>
                  </a:outerShdw>
                </a:effectLst>
              </a:rPr>
              <a:t>の製作及びテスト</a:t>
            </a:r>
            <a:endParaRPr lang="en-US" altLang="ja-JP" sz="2400" dirty="0">
              <a:effectLst>
                <a:outerShdw blurRad="38100" dist="38100" dir="2700000" algn="tl">
                  <a:srgbClr val="000000">
                    <a:alpha val="43137"/>
                  </a:srgbClr>
                </a:outerShdw>
              </a:effectLst>
            </a:endParaRPr>
          </a:p>
        </p:txBody>
      </p:sp>
      <p:sp>
        <p:nvSpPr>
          <p:cNvPr id="6" name="テキスト ボックス 5"/>
          <p:cNvSpPr txBox="1"/>
          <p:nvPr/>
        </p:nvSpPr>
        <p:spPr>
          <a:xfrm>
            <a:off x="1071708" y="5506874"/>
            <a:ext cx="5933034" cy="83099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pPr marL="342900" indent="-342900">
              <a:buFont typeface="Wingdings" pitchFamily="2" charset="2"/>
              <a:buChar char="ü"/>
            </a:pPr>
            <a:r>
              <a:rPr kumimoji="1" lang="ja-JP" altLang="en-US" sz="2400" dirty="0" smtClean="0">
                <a:solidFill>
                  <a:srgbClr val="FF0000"/>
                </a:solidFill>
                <a:effectLst>
                  <a:outerShdw blurRad="38100" dist="38100" dir="2700000" algn="tl">
                    <a:srgbClr val="000000">
                      <a:alpha val="43137"/>
                    </a:srgbClr>
                  </a:outerShdw>
                </a:effectLst>
              </a:rPr>
              <a:t>実データを用いた</a:t>
            </a:r>
            <a:r>
              <a:rPr kumimoji="1" lang="en-US" altLang="ja-JP" sz="2400" dirty="0" smtClean="0">
                <a:solidFill>
                  <a:srgbClr val="FF0000"/>
                </a:solidFill>
                <a:effectLst>
                  <a:outerShdw blurRad="38100" dist="38100" dir="2700000" algn="tl">
                    <a:srgbClr val="000000">
                      <a:alpha val="43137"/>
                    </a:srgbClr>
                  </a:outerShdw>
                </a:effectLst>
              </a:rPr>
              <a:t>FTK</a:t>
            </a:r>
            <a:r>
              <a:rPr kumimoji="1" lang="ja-JP" altLang="en-US" sz="2400" dirty="0" smtClean="0">
                <a:solidFill>
                  <a:srgbClr val="FF0000"/>
                </a:solidFill>
                <a:effectLst>
                  <a:outerShdw blurRad="38100" dist="38100" dir="2700000" algn="tl">
                    <a:srgbClr val="000000">
                      <a:alpha val="43137"/>
                    </a:srgbClr>
                  </a:outerShdw>
                </a:effectLst>
              </a:rPr>
              <a:t>システムの性能評価</a:t>
            </a:r>
            <a:endParaRPr lang="en-US" altLang="ja-JP" sz="2400" dirty="0">
              <a:solidFill>
                <a:srgbClr val="FF0000"/>
              </a:solidFill>
              <a:effectLst>
                <a:outerShdw blurRad="38100" dist="38100" dir="2700000" algn="tl">
                  <a:srgbClr val="000000">
                    <a:alpha val="43137"/>
                  </a:srgbClr>
                </a:outerShdw>
              </a:effectLst>
            </a:endParaRPr>
          </a:p>
          <a:p>
            <a:pPr marL="342900" indent="-342900">
              <a:buFont typeface="Wingdings" pitchFamily="2" charset="2"/>
              <a:buChar char="ü"/>
            </a:pPr>
            <a:r>
              <a:rPr lang="en-US" altLang="ja-JP" sz="2400" dirty="0" smtClean="0">
                <a:solidFill>
                  <a:srgbClr val="FF0000"/>
                </a:solidFill>
                <a:effectLst>
                  <a:outerShdw blurRad="38100" dist="38100" dir="2700000" algn="tl">
                    <a:srgbClr val="000000">
                      <a:alpha val="43137"/>
                    </a:srgbClr>
                  </a:outerShdw>
                </a:effectLst>
              </a:rPr>
              <a:t>FTK</a:t>
            </a:r>
            <a:r>
              <a:rPr lang="ja-JP" altLang="en-US" sz="2400" dirty="0" smtClean="0">
                <a:solidFill>
                  <a:srgbClr val="FF0000"/>
                </a:solidFill>
                <a:effectLst>
                  <a:outerShdw blurRad="38100" dist="38100" dir="2700000" algn="tl">
                    <a:srgbClr val="000000">
                      <a:alpha val="43137"/>
                    </a:srgbClr>
                  </a:outerShdw>
                </a:effectLst>
              </a:rPr>
              <a:t>の実行処理時間の見積もり</a:t>
            </a:r>
            <a:endParaRPr kumimoji="1" lang="en-US" altLang="ja-JP" sz="2400" dirty="0" smtClean="0">
              <a:solidFill>
                <a:srgbClr val="FF0000"/>
              </a:solidFill>
              <a:effectLst>
                <a:outerShdw blurRad="38100" dist="38100" dir="2700000" algn="tl">
                  <a:srgbClr val="000000">
                    <a:alpha val="43137"/>
                  </a:srgbClr>
                </a:outerShdw>
              </a:effectLst>
            </a:endParaRPr>
          </a:p>
        </p:txBody>
      </p:sp>
      <p:sp>
        <p:nvSpPr>
          <p:cNvPr id="7" name="角丸四角形 6"/>
          <p:cNvSpPr/>
          <p:nvPr/>
        </p:nvSpPr>
        <p:spPr>
          <a:xfrm>
            <a:off x="971601" y="1357877"/>
            <a:ext cx="7200800" cy="1565112"/>
          </a:xfrm>
          <a:prstGeom prst="roundRect">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8" name="テキスト ボックス 7"/>
          <p:cNvSpPr txBox="1"/>
          <p:nvPr/>
        </p:nvSpPr>
        <p:spPr>
          <a:xfrm>
            <a:off x="1155074" y="1052736"/>
            <a:ext cx="5649175" cy="52322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2800" dirty="0" smtClean="0">
                <a:effectLst>
                  <a:outerShdw blurRad="38100" dist="38100" dir="2700000" algn="tl">
                    <a:srgbClr val="000000">
                      <a:alpha val="43137"/>
                    </a:srgbClr>
                  </a:outerShdw>
                </a:effectLst>
              </a:rPr>
              <a:t>飯澤：</a:t>
            </a:r>
            <a:r>
              <a:rPr lang="ja-JP" altLang="en-US" sz="2800" dirty="0" smtClean="0">
                <a:effectLst>
                  <a:outerShdw blurRad="38100" dist="38100" dir="2700000" algn="tl">
                    <a:srgbClr val="000000">
                      <a:alpha val="43137"/>
                    </a:srgbClr>
                  </a:outerShdw>
                </a:effectLst>
              </a:rPr>
              <a:t>開発構築１（全体像）</a:t>
            </a:r>
            <a:r>
              <a:rPr lang="en-US" altLang="ja-JP" sz="2800" dirty="0" smtClean="0">
                <a:effectLst>
                  <a:outerShdw blurRad="38100" dist="38100" dir="2700000" algn="tl">
                    <a:srgbClr val="000000">
                      <a:alpha val="43137"/>
                    </a:srgbClr>
                  </a:outerShdw>
                </a:effectLst>
              </a:rPr>
              <a:t>26pRG-11</a:t>
            </a:r>
            <a:endParaRPr lang="ja-JP" altLang="en-US" sz="2800" dirty="0">
              <a:effectLst>
                <a:outerShdw blurRad="38100" dist="38100" dir="2700000" algn="tl">
                  <a:srgbClr val="000000">
                    <a:alpha val="43137"/>
                  </a:srgbClr>
                </a:outerShdw>
              </a:effectLst>
            </a:endParaRPr>
          </a:p>
        </p:txBody>
      </p:sp>
      <p:sp>
        <p:nvSpPr>
          <p:cNvPr id="9" name="角丸四角形 8"/>
          <p:cNvSpPr/>
          <p:nvPr/>
        </p:nvSpPr>
        <p:spPr>
          <a:xfrm>
            <a:off x="971600" y="3456464"/>
            <a:ext cx="7200801" cy="119667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0" name="テキスト ボックス 9"/>
          <p:cNvSpPr txBox="1"/>
          <p:nvPr/>
        </p:nvSpPr>
        <p:spPr>
          <a:xfrm>
            <a:off x="1187625" y="3164077"/>
            <a:ext cx="6147709" cy="52322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2800" dirty="0" smtClean="0">
                <a:effectLst>
                  <a:outerShdw blurRad="38100" dist="38100" dir="2700000" algn="tl">
                    <a:srgbClr val="000000">
                      <a:alpha val="43137"/>
                    </a:srgbClr>
                  </a:outerShdw>
                </a:effectLst>
              </a:rPr>
              <a:t>郡川</a:t>
            </a:r>
            <a:r>
              <a:rPr kumimoji="1" lang="en-US" altLang="ja-JP" sz="2800" dirty="0" smtClean="0">
                <a:effectLst>
                  <a:outerShdw blurRad="38100" dist="38100" dir="2700000" algn="tl">
                    <a:srgbClr val="000000">
                      <a:alpha val="43137"/>
                    </a:srgbClr>
                  </a:outerShdw>
                </a:effectLst>
              </a:rPr>
              <a:t>:</a:t>
            </a:r>
            <a:r>
              <a:rPr kumimoji="1" lang="ja-JP" altLang="en-US" sz="2800" dirty="0" smtClean="0">
                <a:effectLst>
                  <a:outerShdw blurRad="38100" dist="38100" dir="2700000" algn="tl">
                    <a:srgbClr val="000000">
                      <a:alpha val="43137"/>
                    </a:srgbClr>
                  </a:outerShdw>
                </a:effectLst>
              </a:rPr>
              <a:t>開発構築２（ボード開発）</a:t>
            </a:r>
            <a:r>
              <a:rPr lang="en-US" altLang="ja-JP" sz="2800" dirty="0" smtClean="0">
                <a:effectLst>
                  <a:outerShdw blurRad="38100" dist="38100" dir="2700000" algn="tl">
                    <a:srgbClr val="000000">
                      <a:alpha val="43137"/>
                    </a:srgbClr>
                  </a:outerShdw>
                </a:effectLst>
              </a:rPr>
              <a:t>26pRG-12</a:t>
            </a:r>
            <a:endParaRPr lang="ja-JP" altLang="en-US" sz="2800" dirty="0" smtClean="0">
              <a:effectLst>
                <a:outerShdw blurRad="38100" dist="38100" dir="2700000" algn="tl">
                  <a:srgbClr val="000000">
                    <a:alpha val="43137"/>
                  </a:srgbClr>
                </a:outerShdw>
              </a:effectLst>
            </a:endParaRPr>
          </a:p>
        </p:txBody>
      </p:sp>
      <p:sp>
        <p:nvSpPr>
          <p:cNvPr id="11" name="角丸四角形 10"/>
          <p:cNvSpPr/>
          <p:nvPr/>
        </p:nvSpPr>
        <p:spPr>
          <a:xfrm>
            <a:off x="971601" y="5324036"/>
            <a:ext cx="7200800" cy="1196672"/>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2" name="テキスト ボックス 11"/>
          <p:cNvSpPr txBox="1"/>
          <p:nvPr/>
        </p:nvSpPr>
        <p:spPr>
          <a:xfrm>
            <a:off x="1115617" y="5013176"/>
            <a:ext cx="6934784" cy="52322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800" dirty="0" smtClean="0">
                <a:solidFill>
                  <a:srgbClr val="FF0000"/>
                </a:solidFill>
                <a:effectLst>
                  <a:outerShdw blurRad="38100" dist="38100" dir="2700000" algn="tl">
                    <a:srgbClr val="000000">
                      <a:alpha val="43137"/>
                    </a:srgbClr>
                  </a:outerShdw>
                </a:effectLst>
              </a:rPr>
              <a:t>大矢：開発構築３（シミュレーション）</a:t>
            </a:r>
            <a:r>
              <a:rPr lang="en-US" altLang="ja-JP" sz="2800" dirty="0" smtClean="0">
                <a:solidFill>
                  <a:srgbClr val="FF0000"/>
                </a:solidFill>
                <a:effectLst>
                  <a:outerShdw blurRad="38100" dist="38100" dir="2700000" algn="tl">
                    <a:srgbClr val="000000">
                      <a:alpha val="43137"/>
                    </a:srgbClr>
                  </a:outerShdw>
                </a:effectLst>
              </a:rPr>
              <a:t>26pRG-13</a:t>
            </a:r>
            <a:endParaRPr lang="ja-JP" altLang="en-US" sz="2800" dirty="0" smtClean="0">
              <a:solidFill>
                <a:srgbClr val="FF0000"/>
              </a:solidFill>
              <a:effectLst>
                <a:outerShdw blurRad="38100" dist="38100" dir="2700000" algn="tl">
                  <a:srgbClr val="000000">
                    <a:alpha val="43137"/>
                  </a:srgbClr>
                </a:outerShdw>
              </a:effectLst>
            </a:endParaRPr>
          </a:p>
        </p:txBody>
      </p:sp>
      <p:sp>
        <p:nvSpPr>
          <p:cNvPr id="17" name="テキスト ボックス 16"/>
          <p:cNvSpPr txBox="1"/>
          <p:nvPr/>
        </p:nvSpPr>
        <p:spPr>
          <a:xfrm>
            <a:off x="8810441" y="6496418"/>
            <a:ext cx="432048" cy="369332"/>
          </a:xfrm>
          <a:prstGeom prst="rect">
            <a:avLst/>
          </a:prstGeom>
          <a:noFill/>
        </p:spPr>
        <p:txBody>
          <a:bodyPr wrap="square" rtlCol="0">
            <a:spAutoFit/>
          </a:bodyPr>
          <a:lstStyle/>
          <a:p>
            <a:r>
              <a:rPr lang="en-US" altLang="ja-JP" dirty="0" smtClean="0"/>
              <a:t>1</a:t>
            </a:r>
            <a:endParaRPr kumimoji="1" lang="ja-JP" altLang="en-US" dirty="0"/>
          </a:p>
        </p:txBody>
      </p:sp>
    </p:spTree>
    <p:extLst>
      <p:ext uri="{BB962C8B-B14F-4D97-AF65-F5344CB8AC3E}">
        <p14:creationId xmlns:p14="http://schemas.microsoft.com/office/powerpoint/2010/main" val="28025810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3203848" y="1789000"/>
            <a:ext cx="1952939" cy="230538"/>
            <a:chOff x="1043608" y="1110230"/>
            <a:chExt cx="2232248" cy="230538"/>
          </a:xfrm>
        </p:grpSpPr>
        <p:sp>
          <p:nvSpPr>
            <p:cNvPr id="86" name="正方形/長方形 85"/>
            <p:cNvSpPr/>
            <p:nvPr/>
          </p:nvSpPr>
          <p:spPr>
            <a:xfrm>
              <a:off x="1043608" y="1124744"/>
              <a:ext cx="2232248"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87" name="直線コネクタ 86"/>
            <p:cNvCxnSpPr/>
            <p:nvPr/>
          </p:nvCxnSpPr>
          <p:spPr>
            <a:xfrm>
              <a:off x="1619672" y="1118152"/>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直線コネクタ 87"/>
            <p:cNvCxnSpPr/>
            <p:nvPr/>
          </p:nvCxnSpPr>
          <p:spPr>
            <a:xfrm>
              <a:off x="2699792" y="1110230"/>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直線コネクタ 88"/>
            <p:cNvCxnSpPr/>
            <p:nvPr/>
          </p:nvCxnSpPr>
          <p:spPr>
            <a:xfrm>
              <a:off x="2150344" y="1110230"/>
              <a:ext cx="0" cy="21602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 name="グループ化 9"/>
          <p:cNvGrpSpPr/>
          <p:nvPr/>
        </p:nvGrpSpPr>
        <p:grpSpPr>
          <a:xfrm>
            <a:off x="3203848" y="2171938"/>
            <a:ext cx="1952939" cy="230538"/>
            <a:chOff x="1043608" y="1110230"/>
            <a:chExt cx="2232248" cy="230538"/>
          </a:xfrm>
        </p:grpSpPr>
        <p:sp>
          <p:nvSpPr>
            <p:cNvPr id="82" name="正方形/長方形 81"/>
            <p:cNvSpPr/>
            <p:nvPr/>
          </p:nvSpPr>
          <p:spPr>
            <a:xfrm>
              <a:off x="1043608" y="1124744"/>
              <a:ext cx="2232248"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83" name="直線コネクタ 82"/>
            <p:cNvCxnSpPr/>
            <p:nvPr/>
          </p:nvCxnSpPr>
          <p:spPr>
            <a:xfrm>
              <a:off x="1619672" y="1118152"/>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直線コネクタ 83"/>
            <p:cNvCxnSpPr/>
            <p:nvPr/>
          </p:nvCxnSpPr>
          <p:spPr>
            <a:xfrm>
              <a:off x="2699792" y="1110230"/>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直線コネクタ 84"/>
            <p:cNvCxnSpPr/>
            <p:nvPr/>
          </p:nvCxnSpPr>
          <p:spPr>
            <a:xfrm>
              <a:off x="2150344" y="1110230"/>
              <a:ext cx="0" cy="21602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グループ化 10"/>
          <p:cNvGrpSpPr/>
          <p:nvPr/>
        </p:nvGrpSpPr>
        <p:grpSpPr>
          <a:xfrm>
            <a:off x="3203848" y="2581088"/>
            <a:ext cx="1952939" cy="230538"/>
            <a:chOff x="1043608" y="1110230"/>
            <a:chExt cx="2232248" cy="230538"/>
          </a:xfrm>
        </p:grpSpPr>
        <p:sp>
          <p:nvSpPr>
            <p:cNvPr id="78" name="正方形/長方形 77"/>
            <p:cNvSpPr/>
            <p:nvPr/>
          </p:nvSpPr>
          <p:spPr>
            <a:xfrm>
              <a:off x="1043608" y="1124744"/>
              <a:ext cx="2232248"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79" name="直線コネクタ 78"/>
            <p:cNvCxnSpPr/>
            <p:nvPr/>
          </p:nvCxnSpPr>
          <p:spPr>
            <a:xfrm>
              <a:off x="1619672" y="1118152"/>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直線コネクタ 79"/>
            <p:cNvCxnSpPr/>
            <p:nvPr/>
          </p:nvCxnSpPr>
          <p:spPr>
            <a:xfrm>
              <a:off x="2699792" y="1110230"/>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直線コネクタ 80"/>
            <p:cNvCxnSpPr/>
            <p:nvPr/>
          </p:nvCxnSpPr>
          <p:spPr>
            <a:xfrm>
              <a:off x="2150344" y="1110230"/>
              <a:ext cx="0" cy="21602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2" name="グループ化 11"/>
          <p:cNvGrpSpPr/>
          <p:nvPr/>
        </p:nvGrpSpPr>
        <p:grpSpPr>
          <a:xfrm>
            <a:off x="3203848" y="2984389"/>
            <a:ext cx="1952939" cy="230538"/>
            <a:chOff x="1043608" y="1110230"/>
            <a:chExt cx="2232248" cy="230538"/>
          </a:xfrm>
        </p:grpSpPr>
        <p:sp>
          <p:nvSpPr>
            <p:cNvPr id="74" name="正方形/長方形 73"/>
            <p:cNvSpPr/>
            <p:nvPr/>
          </p:nvSpPr>
          <p:spPr>
            <a:xfrm>
              <a:off x="1043608" y="1124744"/>
              <a:ext cx="2232248" cy="2160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cxnSp>
          <p:nvCxnSpPr>
            <p:cNvPr id="75" name="直線コネクタ 74"/>
            <p:cNvCxnSpPr/>
            <p:nvPr/>
          </p:nvCxnSpPr>
          <p:spPr>
            <a:xfrm>
              <a:off x="1619672" y="1118152"/>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76" name="直線コネクタ 75"/>
            <p:cNvCxnSpPr/>
            <p:nvPr/>
          </p:nvCxnSpPr>
          <p:spPr>
            <a:xfrm>
              <a:off x="2699792" y="1110230"/>
              <a:ext cx="0" cy="216024"/>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直線コネクタ 76"/>
            <p:cNvCxnSpPr/>
            <p:nvPr/>
          </p:nvCxnSpPr>
          <p:spPr>
            <a:xfrm>
              <a:off x="2150344" y="1110230"/>
              <a:ext cx="0" cy="216024"/>
            </a:xfrm>
            <a:prstGeom prst="line">
              <a:avLst/>
            </a:prstGeom>
          </p:spPr>
          <p:style>
            <a:lnRef idx="2">
              <a:schemeClr val="accent1"/>
            </a:lnRef>
            <a:fillRef idx="0">
              <a:schemeClr val="accent1"/>
            </a:fillRef>
            <a:effectRef idx="1">
              <a:schemeClr val="accent1"/>
            </a:effectRef>
            <a:fontRef idx="minor">
              <a:schemeClr val="tx1"/>
            </a:fontRef>
          </p:style>
        </p:cxnSp>
      </p:grpSp>
      <p:sp>
        <p:nvSpPr>
          <p:cNvPr id="13" name="フリーフォーム 12"/>
          <p:cNvSpPr/>
          <p:nvPr/>
        </p:nvSpPr>
        <p:spPr>
          <a:xfrm>
            <a:off x="3921069" y="1630751"/>
            <a:ext cx="436356" cy="1717963"/>
          </a:xfrm>
          <a:custGeom>
            <a:avLst/>
            <a:gdLst>
              <a:gd name="connsiteX0" fmla="*/ 0 w 498764"/>
              <a:gd name="connsiteY0" fmla="*/ 1717963 h 1717963"/>
              <a:gd name="connsiteX1" fmla="*/ 110836 w 498764"/>
              <a:gd name="connsiteY1" fmla="*/ 942109 h 1717963"/>
              <a:gd name="connsiteX2" fmla="*/ 498764 w 498764"/>
              <a:gd name="connsiteY2" fmla="*/ 0 h 1717963"/>
            </a:gdLst>
            <a:ahLst/>
            <a:cxnLst>
              <a:cxn ang="0">
                <a:pos x="connsiteX0" y="connsiteY0"/>
              </a:cxn>
              <a:cxn ang="0">
                <a:pos x="connsiteX1" y="connsiteY1"/>
              </a:cxn>
              <a:cxn ang="0">
                <a:pos x="connsiteX2" y="connsiteY2"/>
              </a:cxn>
            </a:cxnLst>
            <a:rect l="l" t="t" r="r" b="b"/>
            <a:pathLst>
              <a:path w="498764" h="1717963">
                <a:moveTo>
                  <a:pt x="0" y="1717963"/>
                </a:moveTo>
                <a:cubicBezTo>
                  <a:pt x="13854" y="1473199"/>
                  <a:pt x="27709" y="1228436"/>
                  <a:pt x="110836" y="942109"/>
                </a:cubicBezTo>
                <a:cubicBezTo>
                  <a:pt x="193963" y="655782"/>
                  <a:pt x="346363" y="327891"/>
                  <a:pt x="498764" y="0"/>
                </a:cubicBezTo>
              </a:path>
            </a:pathLst>
          </a:custGeom>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p>
        </p:txBody>
      </p:sp>
      <p:sp>
        <p:nvSpPr>
          <p:cNvPr id="14" name="正方形/長方形 13"/>
          <p:cNvSpPr/>
          <p:nvPr/>
        </p:nvSpPr>
        <p:spPr>
          <a:xfrm>
            <a:off x="51979" y="1861008"/>
            <a:ext cx="2141934" cy="1559714"/>
          </a:xfrm>
          <a:prstGeom prst="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339549" y="1548514"/>
            <a:ext cx="1566793" cy="400110"/>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000" dirty="0" smtClean="0">
                <a:effectLst>
                  <a:outerShdw blurRad="38100" dist="38100" dir="2700000" algn="tl">
                    <a:srgbClr val="000000">
                      <a:alpha val="43137"/>
                    </a:srgbClr>
                  </a:outerShdw>
                </a:effectLst>
              </a:rPr>
              <a:t>パターンバンク</a:t>
            </a:r>
            <a:endParaRPr lang="en-US" altLang="ja-JP" sz="2000" dirty="0" smtClean="0">
              <a:effectLst>
                <a:outerShdw blurRad="38100" dist="38100" dir="2700000" algn="tl">
                  <a:srgbClr val="000000">
                    <a:alpha val="43137"/>
                  </a:srgbClr>
                </a:outerShdw>
              </a:effectLst>
            </a:endParaRPr>
          </a:p>
        </p:txBody>
      </p:sp>
      <p:cxnSp>
        <p:nvCxnSpPr>
          <p:cNvPr id="16" name="直線コネクタ 15"/>
          <p:cNvCxnSpPr/>
          <p:nvPr/>
        </p:nvCxnSpPr>
        <p:spPr>
          <a:xfrm>
            <a:off x="249666" y="1969020"/>
            <a:ext cx="0" cy="505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直線コネクタ 16"/>
          <p:cNvCxnSpPr/>
          <p:nvPr/>
        </p:nvCxnSpPr>
        <p:spPr>
          <a:xfrm>
            <a:off x="249666" y="1969020"/>
            <a:ext cx="2666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直線コネクタ 17"/>
          <p:cNvCxnSpPr/>
          <p:nvPr/>
        </p:nvCxnSpPr>
        <p:spPr>
          <a:xfrm>
            <a:off x="249666" y="2474484"/>
            <a:ext cx="278783" cy="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529907" y="1969020"/>
            <a:ext cx="0" cy="505464"/>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直線コネクタ 19"/>
          <p:cNvCxnSpPr/>
          <p:nvPr/>
        </p:nvCxnSpPr>
        <p:spPr>
          <a:xfrm>
            <a:off x="765036" y="2092079"/>
            <a:ext cx="0" cy="3824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直線コネクタ 20"/>
          <p:cNvCxnSpPr/>
          <p:nvPr/>
        </p:nvCxnSpPr>
        <p:spPr>
          <a:xfrm>
            <a:off x="1045277" y="1969020"/>
            <a:ext cx="2666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直線コネクタ 21"/>
          <p:cNvCxnSpPr/>
          <p:nvPr/>
        </p:nvCxnSpPr>
        <p:spPr>
          <a:xfrm>
            <a:off x="765036" y="2474484"/>
            <a:ext cx="278783" cy="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直線コネクタ 22"/>
          <p:cNvCxnSpPr/>
          <p:nvPr/>
        </p:nvCxnSpPr>
        <p:spPr>
          <a:xfrm>
            <a:off x="1043820" y="2092079"/>
            <a:ext cx="1458" cy="3824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直線コネクタ 23"/>
          <p:cNvCxnSpPr/>
          <p:nvPr/>
        </p:nvCxnSpPr>
        <p:spPr>
          <a:xfrm flipV="1">
            <a:off x="778615" y="2030549"/>
            <a:ext cx="265205" cy="61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直線コネクタ 24"/>
          <p:cNvCxnSpPr/>
          <p:nvPr/>
        </p:nvCxnSpPr>
        <p:spPr>
          <a:xfrm flipV="1">
            <a:off x="1046735" y="2046799"/>
            <a:ext cx="265205" cy="61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a:off x="1311940" y="1969020"/>
            <a:ext cx="0" cy="777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直線コネクタ 26"/>
          <p:cNvCxnSpPr/>
          <p:nvPr/>
        </p:nvCxnSpPr>
        <p:spPr>
          <a:xfrm>
            <a:off x="1046735" y="1957277"/>
            <a:ext cx="0" cy="7777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直線コネクタ 27"/>
          <p:cNvCxnSpPr/>
          <p:nvPr/>
        </p:nvCxnSpPr>
        <p:spPr>
          <a:xfrm>
            <a:off x="1371560" y="2235368"/>
            <a:ext cx="0" cy="21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直線コネクタ 28"/>
          <p:cNvCxnSpPr/>
          <p:nvPr/>
        </p:nvCxnSpPr>
        <p:spPr>
          <a:xfrm>
            <a:off x="1639679" y="1959609"/>
            <a:ext cx="2666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直線コネクタ 29"/>
          <p:cNvCxnSpPr/>
          <p:nvPr/>
        </p:nvCxnSpPr>
        <p:spPr>
          <a:xfrm>
            <a:off x="1359438" y="2465073"/>
            <a:ext cx="278783" cy="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直線コネクタ 30"/>
          <p:cNvCxnSpPr/>
          <p:nvPr/>
        </p:nvCxnSpPr>
        <p:spPr>
          <a:xfrm>
            <a:off x="1638222" y="2249223"/>
            <a:ext cx="1458" cy="215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32" name="直線コネクタ 31"/>
          <p:cNvCxnSpPr/>
          <p:nvPr/>
        </p:nvCxnSpPr>
        <p:spPr>
          <a:xfrm flipV="1">
            <a:off x="1373017" y="2187363"/>
            <a:ext cx="265205" cy="61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直線コネクタ 32"/>
          <p:cNvCxnSpPr/>
          <p:nvPr/>
        </p:nvCxnSpPr>
        <p:spPr>
          <a:xfrm flipV="1">
            <a:off x="1641137" y="2202206"/>
            <a:ext cx="265205" cy="61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直線コネクタ 33"/>
          <p:cNvCxnSpPr/>
          <p:nvPr/>
        </p:nvCxnSpPr>
        <p:spPr>
          <a:xfrm>
            <a:off x="1906341" y="1959609"/>
            <a:ext cx="0" cy="24259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直線コネクタ 34"/>
          <p:cNvCxnSpPr/>
          <p:nvPr/>
        </p:nvCxnSpPr>
        <p:spPr>
          <a:xfrm flipH="1">
            <a:off x="1638222" y="1947866"/>
            <a:ext cx="2915" cy="2702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直線コネクタ 35"/>
          <p:cNvCxnSpPr/>
          <p:nvPr/>
        </p:nvCxnSpPr>
        <p:spPr>
          <a:xfrm>
            <a:off x="127728" y="3127075"/>
            <a:ext cx="0" cy="94070"/>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a:off x="395848" y="2729536"/>
            <a:ext cx="2666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a:off x="115607" y="3235000"/>
            <a:ext cx="278783" cy="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直線コネクタ 38"/>
          <p:cNvCxnSpPr/>
          <p:nvPr/>
        </p:nvCxnSpPr>
        <p:spPr>
          <a:xfrm flipH="1">
            <a:off x="395848" y="3127075"/>
            <a:ext cx="1458" cy="10792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直線コネクタ 39"/>
          <p:cNvCxnSpPr/>
          <p:nvPr/>
        </p:nvCxnSpPr>
        <p:spPr>
          <a:xfrm flipV="1">
            <a:off x="129186" y="3083142"/>
            <a:ext cx="265205" cy="61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flipV="1">
            <a:off x="397305" y="3070911"/>
            <a:ext cx="265205" cy="61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直線コネクタ 41"/>
          <p:cNvCxnSpPr/>
          <p:nvPr/>
        </p:nvCxnSpPr>
        <p:spPr>
          <a:xfrm>
            <a:off x="662510" y="2729536"/>
            <a:ext cx="0" cy="3413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直線コネクタ 42"/>
          <p:cNvCxnSpPr/>
          <p:nvPr/>
        </p:nvCxnSpPr>
        <p:spPr>
          <a:xfrm flipH="1">
            <a:off x="394390" y="2717793"/>
            <a:ext cx="2915" cy="373271"/>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直線コネクタ 43"/>
          <p:cNvCxnSpPr/>
          <p:nvPr/>
        </p:nvCxnSpPr>
        <p:spPr>
          <a:xfrm>
            <a:off x="1210835" y="2882109"/>
            <a:ext cx="0" cy="382405"/>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直線コネクタ 44"/>
          <p:cNvCxnSpPr/>
          <p:nvPr/>
        </p:nvCxnSpPr>
        <p:spPr>
          <a:xfrm>
            <a:off x="944172" y="2744620"/>
            <a:ext cx="26666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直線コネクタ 45"/>
          <p:cNvCxnSpPr/>
          <p:nvPr/>
        </p:nvCxnSpPr>
        <p:spPr>
          <a:xfrm>
            <a:off x="1210835" y="3264514"/>
            <a:ext cx="278783" cy="10134"/>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直線コネクタ 46"/>
          <p:cNvCxnSpPr/>
          <p:nvPr/>
        </p:nvCxnSpPr>
        <p:spPr>
          <a:xfrm>
            <a:off x="1489618" y="2882109"/>
            <a:ext cx="1458" cy="382405"/>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直線コネクタ 47"/>
          <p:cNvCxnSpPr/>
          <p:nvPr/>
        </p:nvCxnSpPr>
        <p:spPr>
          <a:xfrm flipH="1" flipV="1">
            <a:off x="944172" y="2851344"/>
            <a:ext cx="280241" cy="30767"/>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flipH="1" flipV="1">
            <a:off x="1210835" y="2836829"/>
            <a:ext cx="281699" cy="61532"/>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直線コネクタ 49"/>
          <p:cNvCxnSpPr/>
          <p:nvPr/>
        </p:nvCxnSpPr>
        <p:spPr>
          <a:xfrm>
            <a:off x="1210835" y="2759050"/>
            <a:ext cx="0" cy="77779"/>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直線コネクタ 50"/>
          <p:cNvCxnSpPr/>
          <p:nvPr/>
        </p:nvCxnSpPr>
        <p:spPr>
          <a:xfrm>
            <a:off x="944172" y="2760911"/>
            <a:ext cx="0" cy="77779"/>
          </a:xfrm>
          <a:prstGeom prst="line">
            <a:avLst/>
          </a:prstGeom>
        </p:spPr>
        <p:style>
          <a:lnRef idx="2">
            <a:schemeClr val="accent1"/>
          </a:lnRef>
          <a:fillRef idx="0">
            <a:schemeClr val="accent1"/>
          </a:fillRef>
          <a:effectRef idx="1">
            <a:schemeClr val="accent1"/>
          </a:effectRef>
          <a:fontRef idx="minor">
            <a:schemeClr val="tx1"/>
          </a:fontRef>
        </p:style>
      </p:cxnSp>
      <p:sp>
        <p:nvSpPr>
          <p:cNvPr id="52" name="テキスト ボックス 51"/>
          <p:cNvSpPr txBox="1"/>
          <p:nvPr/>
        </p:nvSpPr>
        <p:spPr>
          <a:xfrm>
            <a:off x="1632771" y="2821035"/>
            <a:ext cx="498143"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000" dirty="0">
                <a:effectLst>
                  <a:outerShdw blurRad="38100" dist="38100" dir="2700000" algn="tl">
                    <a:srgbClr val="000000">
                      <a:alpha val="43137"/>
                    </a:srgbClr>
                  </a:outerShdw>
                </a:effectLst>
              </a:rPr>
              <a:t>・・・</a:t>
            </a:r>
            <a:endParaRPr lang="en-US" altLang="ja-JP" sz="2000" dirty="0" smtClean="0">
              <a:effectLst>
                <a:outerShdw blurRad="38100" dist="38100" dir="2700000" algn="tl">
                  <a:srgbClr val="000000">
                    <a:alpha val="43137"/>
                  </a:srgbClr>
                </a:outerShdw>
              </a:effectLst>
            </a:endParaRPr>
          </a:p>
        </p:txBody>
      </p:sp>
      <p:sp>
        <p:nvSpPr>
          <p:cNvPr id="53" name="右矢印 52"/>
          <p:cNvSpPr/>
          <p:nvPr/>
        </p:nvSpPr>
        <p:spPr>
          <a:xfrm flipH="1">
            <a:off x="2589883" y="2127593"/>
            <a:ext cx="510565" cy="717065"/>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kumimoji="1" lang="ja-JP" altLang="en-US"/>
          </a:p>
        </p:txBody>
      </p:sp>
      <p:sp>
        <p:nvSpPr>
          <p:cNvPr id="54" name="爆発 2 53"/>
          <p:cNvSpPr/>
          <p:nvPr/>
        </p:nvSpPr>
        <p:spPr>
          <a:xfrm>
            <a:off x="4189711" y="1813494"/>
            <a:ext cx="188994" cy="18288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爆発 2 54"/>
          <p:cNvSpPr/>
          <p:nvPr/>
        </p:nvSpPr>
        <p:spPr>
          <a:xfrm>
            <a:off x="3994785" y="2198636"/>
            <a:ext cx="188994" cy="18288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爆発 2 55"/>
          <p:cNvSpPr/>
          <p:nvPr/>
        </p:nvSpPr>
        <p:spPr>
          <a:xfrm>
            <a:off x="3885696" y="2614232"/>
            <a:ext cx="188994" cy="18288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爆発 2 56"/>
          <p:cNvSpPr/>
          <p:nvPr/>
        </p:nvSpPr>
        <p:spPr>
          <a:xfrm>
            <a:off x="3826572" y="3015936"/>
            <a:ext cx="188994" cy="18288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662510" y="1861008"/>
            <a:ext cx="710507" cy="806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1749588" y="2332943"/>
            <a:ext cx="840295"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ja-JP" altLang="en-US" sz="2000" b="1" dirty="0" smtClean="0">
                <a:solidFill>
                  <a:srgbClr val="FF0000"/>
                </a:solidFill>
                <a:effectLst>
                  <a:outerShdw blurRad="38100" dist="38100" dir="2700000" algn="tl">
                    <a:srgbClr val="000000">
                      <a:alpha val="43137"/>
                    </a:srgbClr>
                  </a:outerShdw>
                </a:effectLst>
              </a:rPr>
              <a:t>マッチ</a:t>
            </a:r>
            <a:endParaRPr lang="en-US" altLang="ja-JP" sz="2000" b="1" dirty="0" smtClean="0">
              <a:solidFill>
                <a:srgbClr val="FF0000"/>
              </a:solidFill>
              <a:effectLst>
                <a:outerShdw blurRad="38100" dist="38100" dir="2700000" algn="tl">
                  <a:srgbClr val="000000">
                    <a:alpha val="43137"/>
                  </a:srgbClr>
                </a:outerShdw>
              </a:effectLst>
            </a:endParaRPr>
          </a:p>
        </p:txBody>
      </p:sp>
      <p:cxnSp>
        <p:nvCxnSpPr>
          <p:cNvPr id="62" name="直線矢印コネクタ 61"/>
          <p:cNvCxnSpPr/>
          <p:nvPr/>
        </p:nvCxnSpPr>
        <p:spPr>
          <a:xfrm flipH="1" flipV="1">
            <a:off x="1373018" y="2046799"/>
            <a:ext cx="533323" cy="404419"/>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3346074" y="3300378"/>
            <a:ext cx="1652060" cy="40011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none" rtlCol="0">
            <a:spAutoFit/>
          </a:bodyPr>
          <a:lstStyle/>
          <a:p>
            <a:r>
              <a:rPr lang="en-US" altLang="ja-JP" sz="2000" dirty="0" smtClean="0">
                <a:effectLst>
                  <a:outerShdw blurRad="38100" dist="38100" dir="2700000" algn="tl">
                    <a:srgbClr val="000000">
                      <a:alpha val="43137"/>
                    </a:srgbClr>
                  </a:outerShdw>
                </a:effectLst>
              </a:rPr>
              <a:t>SCT</a:t>
            </a:r>
            <a:r>
              <a:rPr lang="ja-JP" altLang="en-US" sz="2000" dirty="0" smtClean="0">
                <a:effectLst>
                  <a:outerShdw blurRad="38100" dist="38100" dir="2700000" algn="tl">
                    <a:srgbClr val="000000">
                      <a:alpha val="43137"/>
                    </a:srgbClr>
                  </a:outerShdw>
                </a:effectLst>
              </a:rPr>
              <a:t>のヒット情報</a:t>
            </a:r>
            <a:endParaRPr lang="en-US" altLang="ja-JP" sz="2000" dirty="0" smtClean="0">
              <a:effectLst>
                <a:outerShdw blurRad="38100" dist="38100" dir="2700000" algn="tl">
                  <a:srgbClr val="000000">
                    <a:alpha val="43137"/>
                  </a:srgbClr>
                </a:outerShdw>
              </a:effectLst>
            </a:endParaRPr>
          </a:p>
        </p:txBody>
      </p:sp>
      <p:pic>
        <p:nvPicPr>
          <p:cNvPr id="1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629" y="3729414"/>
            <a:ext cx="3478291" cy="2507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8" name="テキスト ボックス 187"/>
          <p:cNvSpPr txBox="1"/>
          <p:nvPr/>
        </p:nvSpPr>
        <p:spPr>
          <a:xfrm>
            <a:off x="2373564" y="6008348"/>
            <a:ext cx="1250663" cy="369332"/>
          </a:xfrm>
          <a:prstGeom prst="rect">
            <a:avLst/>
          </a:prstGeom>
          <a:solidFill>
            <a:schemeClr val="bg1"/>
          </a:solidFill>
          <a:ln>
            <a:noFill/>
          </a:ln>
        </p:spPr>
        <p:txBody>
          <a:bodyPr wrap="none" rtlCol="0">
            <a:spAutoFit/>
          </a:bodyPr>
          <a:lstStyle/>
          <a:p>
            <a:r>
              <a:rPr kumimoji="1" lang="ja-JP" altLang="en-US" b="1" dirty="0" smtClean="0">
                <a:solidFill>
                  <a:srgbClr val="002060"/>
                </a:solidFill>
              </a:rPr>
              <a:t>パターン数</a:t>
            </a:r>
            <a:endParaRPr kumimoji="1" lang="ja-JP" altLang="en-US" b="1" dirty="0">
              <a:solidFill>
                <a:srgbClr val="002060"/>
              </a:solidFill>
            </a:endParaRPr>
          </a:p>
        </p:txBody>
      </p:sp>
      <p:sp>
        <p:nvSpPr>
          <p:cNvPr id="189" name="テキスト ボックス 188"/>
          <p:cNvSpPr txBox="1"/>
          <p:nvPr/>
        </p:nvSpPr>
        <p:spPr>
          <a:xfrm>
            <a:off x="79180" y="3789040"/>
            <a:ext cx="590226" cy="307777"/>
          </a:xfrm>
          <a:prstGeom prst="rect">
            <a:avLst/>
          </a:prstGeom>
          <a:solidFill>
            <a:schemeClr val="bg1"/>
          </a:solidFill>
        </p:spPr>
        <p:txBody>
          <a:bodyPr wrap="none" rtlCol="0">
            <a:spAutoFit/>
          </a:bodyPr>
          <a:lstStyle/>
          <a:p>
            <a:r>
              <a:rPr kumimoji="1" lang="en-US" altLang="ja-JP" sz="1400" b="1" dirty="0" smtClean="0"/>
              <a:t>100%</a:t>
            </a:r>
            <a:endParaRPr kumimoji="1" lang="ja-JP" altLang="en-US" sz="1400" b="1" dirty="0"/>
          </a:p>
        </p:txBody>
      </p:sp>
      <p:cxnSp>
        <p:nvCxnSpPr>
          <p:cNvPr id="191" name="直線コネクタ 190"/>
          <p:cNvCxnSpPr/>
          <p:nvPr/>
        </p:nvCxnSpPr>
        <p:spPr>
          <a:xfrm flipV="1">
            <a:off x="641412" y="3930286"/>
            <a:ext cx="2477545" cy="33213"/>
          </a:xfrm>
          <a:prstGeom prst="line">
            <a:avLst/>
          </a:prstGeom>
        </p:spPr>
        <p:style>
          <a:lnRef idx="1">
            <a:schemeClr val="accent1"/>
          </a:lnRef>
          <a:fillRef idx="0">
            <a:schemeClr val="accent1"/>
          </a:fillRef>
          <a:effectRef idx="0">
            <a:schemeClr val="accent1"/>
          </a:effectRef>
          <a:fontRef idx="minor">
            <a:schemeClr val="tx1"/>
          </a:fontRef>
        </p:style>
      </p:cxnSp>
      <p:sp>
        <p:nvSpPr>
          <p:cNvPr id="200" name="タイトル 1"/>
          <p:cNvSpPr>
            <a:spLocks noGrp="1"/>
          </p:cNvSpPr>
          <p:nvPr>
            <p:ph type="title"/>
          </p:nvPr>
        </p:nvSpPr>
        <p:spPr>
          <a:xfrm>
            <a:off x="-2073424" y="0"/>
            <a:ext cx="8229600" cy="576064"/>
          </a:xfrm>
        </p:spPr>
        <p:txBody>
          <a:bodyPr>
            <a:noAutofit/>
          </a:bodyPr>
          <a:lstStyle/>
          <a:p>
            <a:r>
              <a:rPr kumimoji="1" lang="en-US" altLang="ja-JP" dirty="0" smtClean="0"/>
              <a:t>FTK</a:t>
            </a:r>
            <a:r>
              <a:rPr kumimoji="1" lang="ja-JP" altLang="en-US" dirty="0" smtClean="0"/>
              <a:t> </a:t>
            </a:r>
            <a:r>
              <a:rPr kumimoji="1" lang="en-US" altLang="ja-JP" dirty="0" smtClean="0"/>
              <a:t>Introduction</a:t>
            </a:r>
            <a:endParaRPr kumimoji="1" lang="ja-JP" altLang="en-US" dirty="0"/>
          </a:p>
        </p:txBody>
      </p:sp>
      <p:sp>
        <p:nvSpPr>
          <p:cNvPr id="202" name="テキスト ボックス 201"/>
          <p:cNvSpPr txBox="1"/>
          <p:nvPr/>
        </p:nvSpPr>
        <p:spPr>
          <a:xfrm>
            <a:off x="8810441" y="6496418"/>
            <a:ext cx="432048" cy="369332"/>
          </a:xfrm>
          <a:prstGeom prst="rect">
            <a:avLst/>
          </a:prstGeom>
          <a:noFill/>
        </p:spPr>
        <p:txBody>
          <a:bodyPr wrap="square" rtlCol="0">
            <a:spAutoFit/>
          </a:bodyPr>
          <a:lstStyle/>
          <a:p>
            <a:r>
              <a:rPr kumimoji="1" lang="en-US" altLang="ja-JP" dirty="0" smtClean="0"/>
              <a:t>2</a:t>
            </a:r>
            <a:endParaRPr kumimoji="1" lang="ja-JP" altLang="en-US" dirty="0"/>
          </a:p>
        </p:txBody>
      </p:sp>
      <p:sp>
        <p:nvSpPr>
          <p:cNvPr id="203" name="テキスト ボックス 202"/>
          <p:cNvSpPr txBox="1"/>
          <p:nvPr/>
        </p:nvSpPr>
        <p:spPr>
          <a:xfrm>
            <a:off x="3635896" y="4293096"/>
            <a:ext cx="6084676" cy="954107"/>
          </a:xfrm>
          <a:prstGeom prst="rect">
            <a:avLst/>
          </a:prstGeom>
          <a:noFill/>
        </p:spPr>
        <p:txBody>
          <a:bodyPr wrap="square" rtlCol="0">
            <a:spAutoFit/>
          </a:bodyPr>
          <a:lstStyle/>
          <a:p>
            <a:r>
              <a:rPr lang="en-US" altLang="ja-JP" sz="2800" b="1" dirty="0" smtClean="0">
                <a:solidFill>
                  <a:srgbClr val="FF0000"/>
                </a:solidFill>
              </a:rPr>
              <a:t>FTK</a:t>
            </a:r>
            <a:r>
              <a:rPr lang="ja-JP" altLang="en-US" sz="2800" b="1" dirty="0" smtClean="0">
                <a:solidFill>
                  <a:srgbClr val="FF0000"/>
                </a:solidFill>
              </a:rPr>
              <a:t>のトラック再構成率は</a:t>
            </a:r>
            <a:endParaRPr lang="en-US" altLang="ja-JP" sz="2800" b="1" dirty="0" smtClean="0">
              <a:solidFill>
                <a:srgbClr val="FF0000"/>
              </a:solidFill>
            </a:endParaRPr>
          </a:p>
          <a:p>
            <a:r>
              <a:rPr lang="ja-JP" altLang="en-US" sz="2800" b="1" dirty="0" smtClean="0">
                <a:solidFill>
                  <a:srgbClr val="FF0000"/>
                </a:solidFill>
              </a:rPr>
              <a:t>用意するパターン数に依存</a:t>
            </a:r>
            <a:endParaRPr lang="en-US" altLang="ja-JP" sz="2400" b="1" dirty="0" smtClean="0">
              <a:solidFill>
                <a:srgbClr val="FF0000"/>
              </a:solidFill>
            </a:endParaRPr>
          </a:p>
        </p:txBody>
      </p:sp>
      <p:pic>
        <p:nvPicPr>
          <p:cNvPr id="14337"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815" y="1413001"/>
            <a:ext cx="3584650" cy="2520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7" name="テキスト ボックス 206"/>
          <p:cNvSpPr txBox="1"/>
          <p:nvPr/>
        </p:nvSpPr>
        <p:spPr>
          <a:xfrm>
            <a:off x="337550" y="692696"/>
            <a:ext cx="7527621" cy="707886"/>
          </a:xfrm>
          <a:prstGeom prst="rect">
            <a:avLst/>
          </a:prstGeom>
          <a:noFill/>
        </p:spPr>
        <p:txBody>
          <a:bodyPr wrap="square" rtlCol="0">
            <a:spAutoFit/>
          </a:bodyPr>
          <a:lstStyle/>
          <a:p>
            <a:r>
              <a:rPr kumimoji="1" lang="ja-JP" altLang="en-US" sz="2000" dirty="0" smtClean="0"/>
              <a:t>ＦＴＫシステムではあらかじめ飛跡パターンを用意しておいて</a:t>
            </a:r>
            <a:endParaRPr kumimoji="1" lang="en-US" altLang="ja-JP" sz="2000" dirty="0" smtClean="0"/>
          </a:p>
          <a:p>
            <a:r>
              <a:rPr lang="ja-JP" altLang="en-US" sz="2000" dirty="0" smtClean="0"/>
              <a:t>検出器のヒット情報とマッチした</a:t>
            </a:r>
            <a:r>
              <a:rPr lang="ja-JP" altLang="en-US" sz="2000" dirty="0"/>
              <a:t>パターン</a:t>
            </a:r>
            <a:r>
              <a:rPr lang="ja-JP" altLang="en-US" sz="2000" dirty="0" smtClean="0"/>
              <a:t>を飛跡として再構成している</a:t>
            </a:r>
            <a:endParaRPr kumimoji="1" lang="ja-JP" altLang="en-US" sz="2000" dirty="0"/>
          </a:p>
        </p:txBody>
      </p:sp>
      <p:sp>
        <p:nvSpPr>
          <p:cNvPr id="209" name="テキスト ボックス 208"/>
          <p:cNvSpPr txBox="1"/>
          <p:nvPr/>
        </p:nvSpPr>
        <p:spPr>
          <a:xfrm>
            <a:off x="3635896" y="5373216"/>
            <a:ext cx="5832649" cy="892552"/>
          </a:xfrm>
          <a:prstGeom prst="rect">
            <a:avLst/>
          </a:prstGeom>
          <a:noFill/>
        </p:spPr>
        <p:txBody>
          <a:bodyPr wrap="square" rtlCol="0">
            <a:spAutoFit/>
          </a:bodyPr>
          <a:lstStyle/>
          <a:p>
            <a:r>
              <a:rPr lang="ja-JP" altLang="en-US" sz="2000" b="1" dirty="0" smtClean="0">
                <a:solidFill>
                  <a:srgbClr val="FF0000"/>
                </a:solidFill>
              </a:rPr>
              <a:t>今回はトラックを</a:t>
            </a:r>
            <a:endParaRPr lang="en-US" altLang="ja-JP" sz="2000" b="1" dirty="0" smtClean="0">
              <a:solidFill>
                <a:srgbClr val="FF0000"/>
              </a:solidFill>
            </a:endParaRPr>
          </a:p>
          <a:p>
            <a:r>
              <a:rPr lang="en-US" altLang="ja-JP" sz="3200" b="1" dirty="0" smtClean="0">
                <a:solidFill>
                  <a:srgbClr val="FF0000"/>
                </a:solidFill>
              </a:rPr>
              <a:t>~90%</a:t>
            </a:r>
            <a:r>
              <a:rPr lang="ja-JP" altLang="en-US" sz="2400" b="1" dirty="0" smtClean="0">
                <a:solidFill>
                  <a:srgbClr val="FF0000"/>
                </a:solidFill>
              </a:rPr>
              <a:t>再構成できるパターンを使用した</a:t>
            </a:r>
            <a:endParaRPr kumimoji="1" lang="ja-JP" altLang="en-US" sz="3200" b="1" dirty="0">
              <a:solidFill>
                <a:srgbClr val="FF0000"/>
              </a:solidFill>
            </a:endParaRPr>
          </a:p>
        </p:txBody>
      </p:sp>
      <p:sp>
        <p:nvSpPr>
          <p:cNvPr id="214" name="テキスト ボックス 213"/>
          <p:cNvSpPr txBox="1"/>
          <p:nvPr/>
        </p:nvSpPr>
        <p:spPr>
          <a:xfrm>
            <a:off x="-48428" y="4077072"/>
            <a:ext cx="461665" cy="1728192"/>
          </a:xfrm>
          <a:prstGeom prst="rect">
            <a:avLst/>
          </a:prstGeom>
          <a:noFill/>
        </p:spPr>
        <p:txBody>
          <a:bodyPr vert="eaVert" wrap="square" rtlCol="0">
            <a:spAutoFit/>
          </a:bodyPr>
          <a:lstStyle/>
          <a:p>
            <a:r>
              <a:rPr kumimoji="1" lang="ja-JP" altLang="en-US" b="1" dirty="0" smtClean="0">
                <a:solidFill>
                  <a:srgbClr val="002060"/>
                </a:solidFill>
              </a:rPr>
              <a:t>飛跡再構成率</a:t>
            </a:r>
            <a:endParaRPr kumimoji="1" lang="ja-JP" altLang="en-US" b="1" dirty="0">
              <a:solidFill>
                <a:srgbClr val="002060"/>
              </a:solidFill>
            </a:endParaRPr>
          </a:p>
        </p:txBody>
      </p:sp>
    </p:spTree>
    <p:extLst>
      <p:ext uri="{BB962C8B-B14F-4D97-AF65-F5344CB8AC3E}">
        <p14:creationId xmlns:p14="http://schemas.microsoft.com/office/powerpoint/2010/main" val="1987942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テキスト ボックス 171"/>
          <p:cNvSpPr txBox="1"/>
          <p:nvPr/>
        </p:nvSpPr>
        <p:spPr>
          <a:xfrm>
            <a:off x="107504" y="692696"/>
            <a:ext cx="9036496" cy="1446550"/>
          </a:xfrm>
          <a:prstGeom prst="rect">
            <a:avLst/>
          </a:prstGeom>
          <a:noFill/>
        </p:spPr>
        <p:txBody>
          <a:bodyPr wrap="square" rtlCol="0">
            <a:spAutoFit/>
          </a:bodyPr>
          <a:lstStyle/>
          <a:p>
            <a:r>
              <a:rPr kumimoji="1" lang="en-US" altLang="ja-JP" sz="2800" b="1" dirty="0" smtClean="0">
                <a:solidFill>
                  <a:srgbClr val="0000FF"/>
                </a:solidFill>
              </a:rPr>
              <a:t>MC</a:t>
            </a:r>
            <a:r>
              <a:rPr kumimoji="1" lang="ja-JP" altLang="en-US" sz="2800" b="1" dirty="0" smtClean="0">
                <a:solidFill>
                  <a:srgbClr val="0000FF"/>
                </a:solidFill>
              </a:rPr>
              <a:t>サンプルを用いたＦＴＫの性能はよく理解されている</a:t>
            </a:r>
            <a:endParaRPr kumimoji="1" lang="en-US" altLang="ja-JP" sz="2800" b="1" dirty="0" smtClean="0">
              <a:solidFill>
                <a:srgbClr val="0000FF"/>
              </a:solidFill>
            </a:endParaRPr>
          </a:p>
          <a:p>
            <a:r>
              <a:rPr lang="ja-JP" altLang="en-US" sz="2400" b="1" dirty="0">
                <a:solidFill>
                  <a:srgbClr val="0000FF"/>
                </a:solidFill>
              </a:rPr>
              <a:t>今まで</a:t>
            </a:r>
            <a:r>
              <a:rPr lang="ja-JP" altLang="en-US" sz="2400" b="1" dirty="0" smtClean="0">
                <a:solidFill>
                  <a:srgbClr val="0000FF"/>
                </a:solidFill>
              </a:rPr>
              <a:t>の学会登壇</a:t>
            </a:r>
            <a:endParaRPr lang="en-US" altLang="ja-JP" sz="2400" b="1" dirty="0" smtClean="0">
              <a:solidFill>
                <a:srgbClr val="0000FF"/>
              </a:solidFill>
            </a:endParaRPr>
          </a:p>
          <a:p>
            <a:r>
              <a:rPr lang="ja-JP" altLang="en-US" b="1" dirty="0" smtClean="0">
                <a:solidFill>
                  <a:srgbClr val="0000FF"/>
                </a:solidFill>
              </a:rPr>
              <a:t>　・パターン生成高速化、クラスタリングの最適化　</a:t>
            </a:r>
            <a:r>
              <a:rPr lang="zh-CN" altLang="en-US" b="1" dirty="0" smtClean="0">
                <a:solidFill>
                  <a:srgbClr val="0000FF"/>
                </a:solidFill>
              </a:rPr>
              <a:t>日本</a:t>
            </a:r>
            <a:r>
              <a:rPr lang="zh-CN" altLang="en-US" b="1" dirty="0">
                <a:solidFill>
                  <a:srgbClr val="0000FF"/>
                </a:solidFill>
              </a:rPr>
              <a:t>物理学会 </a:t>
            </a:r>
            <a:r>
              <a:rPr lang="en-US" altLang="zh-CN" b="1" dirty="0">
                <a:solidFill>
                  <a:srgbClr val="0000FF"/>
                </a:solidFill>
              </a:rPr>
              <a:t>2012</a:t>
            </a:r>
            <a:r>
              <a:rPr lang="zh-CN" altLang="en-US" b="1" dirty="0">
                <a:solidFill>
                  <a:srgbClr val="0000FF"/>
                </a:solidFill>
              </a:rPr>
              <a:t>年 秋季</a:t>
            </a:r>
            <a:r>
              <a:rPr lang="zh-CN" altLang="en-US" b="1" dirty="0" smtClean="0">
                <a:solidFill>
                  <a:srgbClr val="0000FF"/>
                </a:solidFill>
              </a:rPr>
              <a:t>大会 </a:t>
            </a:r>
            <a:r>
              <a:rPr lang="ja-JP" altLang="en-US" b="1" dirty="0" smtClean="0">
                <a:solidFill>
                  <a:srgbClr val="0000FF"/>
                </a:solidFill>
              </a:rPr>
              <a:t>飯澤</a:t>
            </a:r>
            <a:endParaRPr lang="en-US" altLang="ja-JP" b="1" dirty="0" smtClean="0">
              <a:solidFill>
                <a:srgbClr val="0000FF"/>
              </a:solidFill>
            </a:endParaRPr>
          </a:p>
          <a:p>
            <a:r>
              <a:rPr kumimoji="1" lang="ja-JP" altLang="en-US" b="1" dirty="0">
                <a:solidFill>
                  <a:srgbClr val="0000FF"/>
                </a:solidFill>
              </a:rPr>
              <a:t>　</a:t>
            </a:r>
            <a:r>
              <a:rPr kumimoji="1" lang="ja-JP" altLang="en-US" b="1" dirty="0" smtClean="0">
                <a:solidFill>
                  <a:srgbClr val="0000FF"/>
                </a:solidFill>
              </a:rPr>
              <a:t>・</a:t>
            </a:r>
            <a:r>
              <a:rPr lang="en-US" altLang="ja-JP" b="1" dirty="0">
                <a:solidFill>
                  <a:srgbClr val="0000FF"/>
                </a:solidFill>
              </a:rPr>
              <a:t>Wild Card </a:t>
            </a:r>
            <a:r>
              <a:rPr lang="ja-JP" altLang="en-US" b="1" dirty="0" smtClean="0">
                <a:solidFill>
                  <a:srgbClr val="0000FF"/>
                </a:solidFill>
              </a:rPr>
              <a:t>アルゴリズムの導入　　</a:t>
            </a:r>
            <a:r>
              <a:rPr lang="zh-CN" altLang="en-US" b="1" dirty="0">
                <a:solidFill>
                  <a:srgbClr val="0000FF"/>
                </a:solidFill>
              </a:rPr>
              <a:t>日本物理</a:t>
            </a:r>
            <a:r>
              <a:rPr lang="zh-CN" altLang="en-US" b="1" dirty="0" smtClean="0">
                <a:solidFill>
                  <a:srgbClr val="0000FF"/>
                </a:solidFill>
              </a:rPr>
              <a:t>学会</a:t>
            </a:r>
            <a:r>
              <a:rPr lang="en-US" altLang="zh-CN" b="1" dirty="0" smtClean="0">
                <a:solidFill>
                  <a:srgbClr val="0000FF"/>
                </a:solidFill>
              </a:rPr>
              <a:t>2011</a:t>
            </a:r>
            <a:r>
              <a:rPr lang="ja-JP" altLang="en-US" b="1" dirty="0" smtClean="0">
                <a:solidFill>
                  <a:srgbClr val="0000FF"/>
                </a:solidFill>
              </a:rPr>
              <a:t>年</a:t>
            </a:r>
            <a:r>
              <a:rPr lang="zh-CN" altLang="en-US" b="1" dirty="0" smtClean="0">
                <a:solidFill>
                  <a:srgbClr val="0000FF"/>
                </a:solidFill>
              </a:rPr>
              <a:t>秋季大会</a:t>
            </a:r>
            <a:r>
              <a:rPr lang="ja-JP" altLang="en-US" b="1" dirty="0" smtClean="0">
                <a:solidFill>
                  <a:srgbClr val="0000FF"/>
                </a:solidFill>
              </a:rPr>
              <a:t>　　千葉　　　　　　　　</a:t>
            </a:r>
            <a:endParaRPr kumimoji="1" lang="ja-JP" altLang="en-US" b="1" dirty="0">
              <a:solidFill>
                <a:srgbClr val="0000FF"/>
              </a:solidFill>
            </a:endParaRPr>
          </a:p>
        </p:txBody>
      </p:sp>
      <p:pic>
        <p:nvPicPr>
          <p:cNvPr id="18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38"/>
          <a:stretch/>
        </p:blipFill>
        <p:spPr bwMode="auto">
          <a:xfrm>
            <a:off x="1" y="3178477"/>
            <a:ext cx="3923928" cy="233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2" name="テキスト ボックス 181"/>
          <p:cNvSpPr txBox="1"/>
          <p:nvPr/>
        </p:nvSpPr>
        <p:spPr>
          <a:xfrm>
            <a:off x="649937" y="3389873"/>
            <a:ext cx="1152128" cy="830997"/>
          </a:xfrm>
          <a:prstGeom prst="rect">
            <a:avLst/>
          </a:prstGeom>
          <a:solidFill>
            <a:schemeClr val="bg1"/>
          </a:solidFill>
          <a:ln>
            <a:solidFill>
              <a:schemeClr val="bg1"/>
            </a:solidFill>
          </a:ln>
        </p:spPr>
        <p:txBody>
          <a:bodyPr wrap="square" rtlCol="0">
            <a:spAutoFit/>
          </a:bodyPr>
          <a:lstStyle/>
          <a:p>
            <a:r>
              <a:rPr lang="en-US" altLang="ja-JP" sz="2400" b="1" dirty="0" smtClean="0"/>
              <a:t>Offline</a:t>
            </a:r>
            <a:endParaRPr kumimoji="1" lang="en-US" altLang="ja-JP" sz="2400" b="1" dirty="0" smtClean="0"/>
          </a:p>
          <a:p>
            <a:r>
              <a:rPr kumimoji="1" lang="en-US" altLang="ja-JP" sz="2400" b="1" dirty="0" smtClean="0">
                <a:solidFill>
                  <a:srgbClr val="FF0000"/>
                </a:solidFill>
              </a:rPr>
              <a:t>FTK      </a:t>
            </a:r>
            <a:endParaRPr kumimoji="1" lang="ja-JP" altLang="en-US" sz="2400" b="1" dirty="0">
              <a:solidFill>
                <a:srgbClr val="FF0000"/>
              </a:solidFill>
            </a:endParaRPr>
          </a:p>
        </p:txBody>
      </p:sp>
      <p:sp>
        <p:nvSpPr>
          <p:cNvPr id="183" name="正方形/長方形 182"/>
          <p:cNvSpPr/>
          <p:nvPr/>
        </p:nvSpPr>
        <p:spPr>
          <a:xfrm>
            <a:off x="3131840" y="3371659"/>
            <a:ext cx="792088" cy="6967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4" name="テキスト ボックス 183"/>
          <p:cNvSpPr txBox="1"/>
          <p:nvPr/>
        </p:nvSpPr>
        <p:spPr>
          <a:xfrm>
            <a:off x="48164" y="5363923"/>
            <a:ext cx="3227692" cy="369332"/>
          </a:xfrm>
          <a:prstGeom prst="rect">
            <a:avLst/>
          </a:prstGeom>
          <a:noFill/>
        </p:spPr>
        <p:txBody>
          <a:bodyPr wrap="square" rtlCol="0">
            <a:spAutoFit/>
          </a:bodyPr>
          <a:lstStyle/>
          <a:p>
            <a:r>
              <a:rPr kumimoji="1" lang="en-US" altLang="ja-JP" b="1" dirty="0" smtClean="0"/>
              <a:t>(2010 April FTK TP)</a:t>
            </a:r>
            <a:endParaRPr kumimoji="1" lang="ja-JP" altLang="en-US" b="1" dirty="0"/>
          </a:p>
        </p:txBody>
      </p:sp>
      <p:sp>
        <p:nvSpPr>
          <p:cNvPr id="185" name="正方形/長方形 184"/>
          <p:cNvSpPr/>
          <p:nvPr/>
        </p:nvSpPr>
        <p:spPr>
          <a:xfrm rot="10800000" flipV="1">
            <a:off x="2363707" y="5422137"/>
            <a:ext cx="1944216" cy="3111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smtClean="0">
                <a:solidFill>
                  <a:schemeClr val="tx1"/>
                </a:solidFill>
              </a:rPr>
              <a:t>Z0 Resolution cm</a:t>
            </a:r>
            <a:endParaRPr kumimoji="1" lang="ja-JP" altLang="en-US" b="1" dirty="0">
              <a:solidFill>
                <a:schemeClr val="tx1"/>
              </a:solidFill>
            </a:endParaRPr>
          </a:p>
        </p:txBody>
      </p:sp>
      <p:sp>
        <p:nvSpPr>
          <p:cNvPr id="186" name="テキスト ボックス 185"/>
          <p:cNvSpPr txBox="1"/>
          <p:nvPr/>
        </p:nvSpPr>
        <p:spPr>
          <a:xfrm>
            <a:off x="251520" y="2492896"/>
            <a:ext cx="3024336" cy="64633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ja-JP" altLang="en-US" b="1" dirty="0" smtClean="0">
                <a:solidFill>
                  <a:srgbClr val="002060"/>
                </a:solidFill>
              </a:rPr>
              <a:t>例えばバーテックスをＩＤするのに重要な</a:t>
            </a:r>
            <a:r>
              <a:rPr lang="en-US" altLang="ja-JP" b="1" dirty="0" smtClean="0">
                <a:solidFill>
                  <a:srgbClr val="002060"/>
                </a:solidFill>
              </a:rPr>
              <a:t>Z0</a:t>
            </a:r>
            <a:r>
              <a:rPr lang="ja-JP" altLang="en-US" b="1" dirty="0" smtClean="0">
                <a:solidFill>
                  <a:srgbClr val="002060"/>
                </a:solidFill>
              </a:rPr>
              <a:t>分解能</a:t>
            </a:r>
            <a:endParaRPr kumimoji="1" lang="ja-JP" altLang="en-US" b="1" dirty="0">
              <a:solidFill>
                <a:srgbClr val="002060"/>
              </a:solidFill>
            </a:endParaRPr>
          </a:p>
        </p:txBody>
      </p:sp>
      <p:sp>
        <p:nvSpPr>
          <p:cNvPr id="91" name="タイトル 1"/>
          <p:cNvSpPr>
            <a:spLocks noGrp="1"/>
          </p:cNvSpPr>
          <p:nvPr>
            <p:ph type="title"/>
          </p:nvPr>
        </p:nvSpPr>
        <p:spPr>
          <a:xfrm>
            <a:off x="-324544" y="-27384"/>
            <a:ext cx="8229600" cy="576064"/>
          </a:xfrm>
        </p:spPr>
        <p:txBody>
          <a:bodyPr>
            <a:normAutofit fontScale="90000"/>
          </a:bodyPr>
          <a:lstStyle/>
          <a:p>
            <a:r>
              <a:rPr kumimoji="1" lang="ja-JP" altLang="en-US" dirty="0" smtClean="0"/>
              <a:t>実データを用いたＦＴＫの性能評価</a:t>
            </a:r>
            <a:endParaRPr kumimoji="1" lang="ja-JP" altLang="en-US" dirty="0"/>
          </a:p>
        </p:txBody>
      </p:sp>
      <p:sp>
        <p:nvSpPr>
          <p:cNvPr id="92" name="テキスト ボックス 91"/>
          <p:cNvSpPr txBox="1"/>
          <p:nvPr/>
        </p:nvSpPr>
        <p:spPr>
          <a:xfrm>
            <a:off x="8810441" y="6496418"/>
            <a:ext cx="432048" cy="369332"/>
          </a:xfrm>
          <a:prstGeom prst="rect">
            <a:avLst/>
          </a:prstGeom>
          <a:noFill/>
        </p:spPr>
        <p:txBody>
          <a:bodyPr wrap="square" rtlCol="0">
            <a:spAutoFit/>
          </a:bodyPr>
          <a:lstStyle/>
          <a:p>
            <a:r>
              <a:rPr kumimoji="1" lang="en-US" altLang="ja-JP" dirty="0" smtClean="0"/>
              <a:t>3</a:t>
            </a:r>
            <a:endParaRPr kumimoji="1" lang="ja-JP" altLang="en-US" dirty="0"/>
          </a:p>
        </p:txBody>
      </p:sp>
      <p:sp>
        <p:nvSpPr>
          <p:cNvPr id="93" name="テキスト ボックス 92"/>
          <p:cNvSpPr txBox="1"/>
          <p:nvPr/>
        </p:nvSpPr>
        <p:spPr>
          <a:xfrm>
            <a:off x="4067944" y="2852936"/>
            <a:ext cx="8805200" cy="2492990"/>
          </a:xfrm>
          <a:prstGeom prst="rect">
            <a:avLst/>
          </a:prstGeom>
          <a:noFill/>
        </p:spPr>
        <p:txBody>
          <a:bodyPr wrap="square" rtlCol="0">
            <a:spAutoFit/>
          </a:bodyPr>
          <a:lstStyle/>
          <a:p>
            <a:r>
              <a:rPr kumimoji="1" lang="ja-JP" altLang="en-US" sz="2400" b="1" dirty="0" smtClean="0">
                <a:solidFill>
                  <a:srgbClr val="FF0000"/>
                </a:solidFill>
              </a:rPr>
              <a:t>しかし、実データは</a:t>
            </a:r>
            <a:endParaRPr kumimoji="1" lang="en-US" altLang="ja-JP" sz="2400" b="1" dirty="0" smtClean="0">
              <a:solidFill>
                <a:srgbClr val="FF0000"/>
              </a:solidFill>
            </a:endParaRPr>
          </a:p>
          <a:p>
            <a:r>
              <a:rPr lang="ja-JP" altLang="en-US" sz="2000" b="1" dirty="0" smtClean="0"/>
              <a:t>　　</a:t>
            </a:r>
            <a:r>
              <a:rPr lang="ja-JP" altLang="en-US" sz="2000" b="1" dirty="0" smtClean="0">
                <a:solidFill>
                  <a:schemeClr val="accent3">
                    <a:lumMod val="50000"/>
                  </a:schemeClr>
                </a:solidFill>
              </a:rPr>
              <a:t>・</a:t>
            </a:r>
            <a:r>
              <a:rPr kumimoji="1" lang="ja-JP" altLang="en-US" sz="2000" b="1" dirty="0" smtClean="0">
                <a:solidFill>
                  <a:schemeClr val="accent3">
                    <a:lumMod val="50000"/>
                  </a:schemeClr>
                </a:solidFill>
              </a:rPr>
              <a:t>ビームスポットの位置変化</a:t>
            </a:r>
            <a:endParaRPr kumimoji="1" lang="en-US" altLang="ja-JP" sz="2000" b="1" dirty="0" smtClean="0">
              <a:solidFill>
                <a:schemeClr val="accent3">
                  <a:lumMod val="50000"/>
                </a:schemeClr>
              </a:solidFill>
            </a:endParaRPr>
          </a:p>
          <a:p>
            <a:r>
              <a:rPr kumimoji="1" lang="ja-JP" altLang="en-US" sz="2000" b="1" dirty="0" smtClean="0">
                <a:solidFill>
                  <a:schemeClr val="accent3">
                    <a:lumMod val="50000"/>
                  </a:schemeClr>
                </a:solidFill>
              </a:rPr>
              <a:t>　　・検出器のアライメントの違い</a:t>
            </a:r>
            <a:endParaRPr kumimoji="1" lang="en-US" altLang="ja-JP" sz="2000" b="1" dirty="0" smtClean="0">
              <a:solidFill>
                <a:schemeClr val="accent3">
                  <a:lumMod val="50000"/>
                </a:schemeClr>
              </a:solidFill>
            </a:endParaRPr>
          </a:p>
          <a:p>
            <a:r>
              <a:rPr lang="ja-JP" altLang="en-US" sz="2000" b="1" dirty="0" smtClean="0">
                <a:solidFill>
                  <a:schemeClr val="accent3">
                    <a:lumMod val="50000"/>
                  </a:schemeClr>
                </a:solidFill>
              </a:rPr>
              <a:t>　　・内部飛跡検出器の不感領域</a:t>
            </a:r>
            <a:endParaRPr lang="en-US" altLang="ja-JP" sz="2000" b="1" dirty="0" smtClean="0">
              <a:solidFill>
                <a:schemeClr val="accent3">
                  <a:lumMod val="50000"/>
                </a:schemeClr>
              </a:solidFill>
            </a:endParaRPr>
          </a:p>
          <a:p>
            <a:r>
              <a:rPr lang="ja-JP" altLang="en-US" sz="2400" b="1" dirty="0" smtClean="0">
                <a:solidFill>
                  <a:srgbClr val="FF0000"/>
                </a:solidFill>
              </a:rPr>
              <a:t>などの違いがあり、</a:t>
            </a:r>
            <a:endParaRPr lang="en-US" altLang="ja-JP" sz="2400" b="1" dirty="0" smtClean="0">
              <a:solidFill>
                <a:srgbClr val="FF0000"/>
              </a:solidFill>
            </a:endParaRPr>
          </a:p>
          <a:p>
            <a:r>
              <a:rPr lang="ja-JP" altLang="en-US" sz="2400" b="1" dirty="0" smtClean="0">
                <a:solidFill>
                  <a:srgbClr val="FF0000"/>
                </a:solidFill>
              </a:rPr>
              <a:t>実データでも本来のパフォーマンスが</a:t>
            </a:r>
            <a:endParaRPr lang="en-US" altLang="ja-JP" sz="2400" b="1" dirty="0" smtClean="0">
              <a:solidFill>
                <a:srgbClr val="FF0000"/>
              </a:solidFill>
            </a:endParaRPr>
          </a:p>
          <a:p>
            <a:r>
              <a:rPr lang="ja-JP" altLang="en-US" sz="2400" b="1" dirty="0" smtClean="0">
                <a:solidFill>
                  <a:srgbClr val="FF0000"/>
                </a:solidFill>
              </a:rPr>
              <a:t>発揮されるか確認する必要がある！</a:t>
            </a:r>
            <a:r>
              <a:rPr kumimoji="1" lang="ja-JP" altLang="en-US" dirty="0" smtClean="0"/>
              <a:t>　　　　 　</a:t>
            </a:r>
            <a:endParaRPr kumimoji="1" lang="ja-JP" altLang="en-US" dirty="0"/>
          </a:p>
        </p:txBody>
      </p:sp>
    </p:spTree>
    <p:extLst>
      <p:ext uri="{BB962C8B-B14F-4D97-AF65-F5344CB8AC3E}">
        <p14:creationId xmlns:p14="http://schemas.microsoft.com/office/powerpoint/2010/main" val="2715178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図 49" descr="map_barrrl_pixel_ftksim_wrap_raw_100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3004" y="496756"/>
            <a:ext cx="4533492" cy="4372404"/>
          </a:xfrm>
          <a:prstGeom prst="rect">
            <a:avLst/>
          </a:prstGeom>
        </p:spPr>
      </p:pic>
      <p:sp>
        <p:nvSpPr>
          <p:cNvPr id="7" name="AutoShape 2" descr="https://atlas-beamspot.cern.ch/webapp/tmp/beamspot-plot-posY-20121225-002824267.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52" name="Picture 4" descr="C:\Users\toshi\Desktop\beamspot-plot-posY-20121225-00282426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836712"/>
            <a:ext cx="4309322" cy="2866686"/>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p:cNvSpPr txBox="1"/>
          <p:nvPr/>
        </p:nvSpPr>
        <p:spPr>
          <a:xfrm>
            <a:off x="8820472" y="6516052"/>
            <a:ext cx="432048" cy="369332"/>
          </a:xfrm>
          <a:prstGeom prst="rect">
            <a:avLst/>
          </a:prstGeom>
          <a:noFill/>
        </p:spPr>
        <p:txBody>
          <a:bodyPr wrap="square" rtlCol="0">
            <a:spAutoFit/>
          </a:bodyPr>
          <a:lstStyle/>
          <a:p>
            <a:r>
              <a:rPr kumimoji="1" lang="en-US" altLang="ja-JP" dirty="0" smtClean="0"/>
              <a:t>4</a:t>
            </a:r>
            <a:endParaRPr kumimoji="1" lang="ja-JP" altLang="en-US" dirty="0"/>
          </a:p>
        </p:txBody>
      </p:sp>
      <p:sp>
        <p:nvSpPr>
          <p:cNvPr id="3" name="正方形/長方形 2"/>
          <p:cNvSpPr/>
          <p:nvPr/>
        </p:nvSpPr>
        <p:spPr>
          <a:xfrm>
            <a:off x="827583" y="3270482"/>
            <a:ext cx="3522985" cy="4904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テキスト ボックス 14"/>
          <p:cNvSpPr txBox="1"/>
          <p:nvPr/>
        </p:nvSpPr>
        <p:spPr>
          <a:xfrm>
            <a:off x="171037" y="3270482"/>
            <a:ext cx="4293860" cy="307777"/>
          </a:xfrm>
          <a:prstGeom prst="rect">
            <a:avLst/>
          </a:prstGeom>
          <a:noFill/>
        </p:spPr>
        <p:txBody>
          <a:bodyPr wrap="square" rtlCol="0">
            <a:spAutoFit/>
          </a:bodyPr>
          <a:lstStyle/>
          <a:p>
            <a:r>
              <a:rPr kumimoji="1" lang="en-US" altLang="ja-JP" sz="1400" b="1" dirty="0" smtClean="0"/>
              <a:t>2012</a:t>
            </a:r>
            <a:r>
              <a:rPr kumimoji="1" lang="ja-JP" altLang="en-US" sz="1400" b="1" dirty="0" smtClean="0"/>
              <a:t>年　　</a:t>
            </a:r>
            <a:r>
              <a:rPr kumimoji="1" lang="en-US" altLang="ja-JP" sz="1400" b="1" dirty="0" smtClean="0"/>
              <a:t>4</a:t>
            </a:r>
            <a:r>
              <a:rPr kumimoji="1" lang="ja-JP" altLang="en-US" sz="1400" b="1" dirty="0" smtClean="0"/>
              <a:t>月　　　　　　　　　　</a:t>
            </a:r>
            <a:r>
              <a:rPr kumimoji="1" lang="en-US" altLang="ja-JP" sz="1400" b="1" dirty="0" smtClean="0"/>
              <a:t>8</a:t>
            </a:r>
            <a:r>
              <a:rPr kumimoji="1" lang="ja-JP" altLang="en-US" sz="1400" b="1" dirty="0" smtClean="0"/>
              <a:t>月　　　　　　　　</a:t>
            </a:r>
            <a:r>
              <a:rPr kumimoji="1" lang="en-US" altLang="ja-JP" sz="1400" b="1" dirty="0" smtClean="0"/>
              <a:t>12</a:t>
            </a:r>
            <a:r>
              <a:rPr kumimoji="1" lang="ja-JP" altLang="en-US" sz="1400" b="1" dirty="0" smtClean="0"/>
              <a:t>月</a:t>
            </a:r>
            <a:endParaRPr kumimoji="1" lang="ja-JP" altLang="en-US" sz="1400" b="1" dirty="0"/>
          </a:p>
        </p:txBody>
      </p:sp>
      <p:sp>
        <p:nvSpPr>
          <p:cNvPr id="68" name="テキスト ボックス 67"/>
          <p:cNvSpPr txBox="1"/>
          <p:nvPr/>
        </p:nvSpPr>
        <p:spPr>
          <a:xfrm>
            <a:off x="4339253" y="620688"/>
            <a:ext cx="491230" cy="369332"/>
          </a:xfrm>
          <a:prstGeom prst="rect">
            <a:avLst/>
          </a:prstGeom>
          <a:solidFill>
            <a:srgbClr val="FFFFFF"/>
          </a:solidFill>
        </p:spPr>
        <p:txBody>
          <a:bodyPr wrap="square" rtlCol="0">
            <a:spAutoFit/>
          </a:bodyPr>
          <a:lstStyle/>
          <a:p>
            <a:endParaRPr kumimoji="1" lang="ja-JP" altLang="en-US" dirty="0"/>
          </a:p>
        </p:txBody>
      </p:sp>
      <p:sp>
        <p:nvSpPr>
          <p:cNvPr id="14" name="テキスト ボックス 13"/>
          <p:cNvSpPr txBox="1"/>
          <p:nvPr/>
        </p:nvSpPr>
        <p:spPr>
          <a:xfrm>
            <a:off x="251520" y="5913973"/>
            <a:ext cx="8892480" cy="830997"/>
          </a:xfrm>
          <a:prstGeom prst="rect">
            <a:avLst/>
          </a:prstGeom>
          <a:noFill/>
        </p:spPr>
        <p:txBody>
          <a:bodyPr wrap="square" rtlCol="0">
            <a:spAutoFit/>
          </a:bodyPr>
          <a:lstStyle/>
          <a:p>
            <a:r>
              <a:rPr kumimoji="1" lang="ja-JP" altLang="en-US" sz="2400" b="1" dirty="0" smtClean="0">
                <a:solidFill>
                  <a:srgbClr val="FF0000"/>
                </a:solidFill>
              </a:rPr>
              <a:t>→実データを見る前にまず、ビームスポットをずらしたＭＣサンプルを</a:t>
            </a:r>
            <a:endParaRPr kumimoji="1" lang="en-US" altLang="ja-JP" sz="2400" b="1" dirty="0" smtClean="0">
              <a:solidFill>
                <a:srgbClr val="FF0000"/>
              </a:solidFill>
            </a:endParaRPr>
          </a:p>
          <a:p>
            <a:r>
              <a:rPr lang="ja-JP" altLang="en-US" sz="2400" b="1" dirty="0">
                <a:solidFill>
                  <a:srgbClr val="FF0000"/>
                </a:solidFill>
              </a:rPr>
              <a:t>　</a:t>
            </a:r>
            <a:r>
              <a:rPr kumimoji="1" lang="ja-JP" altLang="en-US" sz="2400" b="1" dirty="0" smtClean="0">
                <a:solidFill>
                  <a:srgbClr val="FF0000"/>
                </a:solidFill>
              </a:rPr>
              <a:t>用いてＦＴＫの性能への影響を見積もった</a:t>
            </a:r>
            <a:endParaRPr kumimoji="1" lang="ja-JP" altLang="en-US" sz="2400" b="1" dirty="0">
              <a:solidFill>
                <a:srgbClr val="FF0000"/>
              </a:solidFill>
            </a:endParaRPr>
          </a:p>
        </p:txBody>
      </p:sp>
      <p:sp>
        <p:nvSpPr>
          <p:cNvPr id="36" name="テキスト ボックス 35"/>
          <p:cNvSpPr txBox="1"/>
          <p:nvPr/>
        </p:nvSpPr>
        <p:spPr>
          <a:xfrm>
            <a:off x="704920" y="3501008"/>
            <a:ext cx="3519252" cy="369332"/>
          </a:xfrm>
          <a:prstGeom prst="rect">
            <a:avLst/>
          </a:prstGeom>
          <a:noFill/>
        </p:spPr>
        <p:txBody>
          <a:bodyPr wrap="square" rtlCol="0">
            <a:spAutoFit/>
          </a:bodyPr>
          <a:lstStyle/>
          <a:p>
            <a:r>
              <a:rPr kumimoji="1" lang="ja-JP" altLang="en-US" b="1" dirty="0" smtClean="0">
                <a:solidFill>
                  <a:srgbClr val="FF0000"/>
                </a:solidFill>
              </a:rPr>
              <a:t>実データのビームスポットの変動</a:t>
            </a:r>
            <a:endParaRPr kumimoji="1" lang="ja-JP" altLang="en-US" b="1" dirty="0">
              <a:solidFill>
                <a:srgbClr val="FF0000"/>
              </a:solidFill>
            </a:endParaRPr>
          </a:p>
        </p:txBody>
      </p:sp>
      <p:sp>
        <p:nvSpPr>
          <p:cNvPr id="37" name="テキスト ボックス 36"/>
          <p:cNvSpPr txBox="1"/>
          <p:nvPr/>
        </p:nvSpPr>
        <p:spPr>
          <a:xfrm>
            <a:off x="2562969" y="1815207"/>
            <a:ext cx="1940035" cy="461665"/>
          </a:xfrm>
          <a:prstGeom prst="rect">
            <a:avLst/>
          </a:prstGeom>
          <a:noFill/>
        </p:spPr>
        <p:txBody>
          <a:bodyPr wrap="square" rtlCol="0">
            <a:spAutoFit/>
          </a:bodyPr>
          <a:lstStyle/>
          <a:p>
            <a:r>
              <a:rPr kumimoji="1" lang="en-US" altLang="ja-JP" sz="2400" b="1" dirty="0" smtClean="0">
                <a:solidFill>
                  <a:srgbClr val="FF0000"/>
                </a:solidFill>
              </a:rPr>
              <a:t>~0.2mm</a:t>
            </a:r>
            <a:r>
              <a:rPr kumimoji="1" lang="ja-JP" altLang="en-US" sz="2400" b="1" dirty="0" smtClean="0">
                <a:solidFill>
                  <a:srgbClr val="FF0000"/>
                </a:solidFill>
              </a:rPr>
              <a:t>変動</a:t>
            </a:r>
            <a:endParaRPr kumimoji="1" lang="ja-JP" altLang="en-US" sz="2400" b="1" dirty="0">
              <a:solidFill>
                <a:srgbClr val="FF0000"/>
              </a:solidFill>
            </a:endParaRPr>
          </a:p>
        </p:txBody>
      </p:sp>
      <p:sp>
        <p:nvSpPr>
          <p:cNvPr id="2" name="テキスト ボックス 1"/>
          <p:cNvSpPr txBox="1"/>
          <p:nvPr/>
        </p:nvSpPr>
        <p:spPr>
          <a:xfrm>
            <a:off x="-53351" y="15071"/>
            <a:ext cx="9036496" cy="646331"/>
          </a:xfrm>
          <a:prstGeom prst="rect">
            <a:avLst/>
          </a:prstGeom>
          <a:noFill/>
        </p:spPr>
        <p:txBody>
          <a:bodyPr wrap="square" rtlCol="0">
            <a:spAutoFit/>
          </a:bodyPr>
          <a:lstStyle/>
          <a:p>
            <a:r>
              <a:rPr lang="ja-JP" altLang="en-US" sz="3600" b="1" dirty="0" smtClean="0"/>
              <a:t>ビームスポット変動による影響</a:t>
            </a:r>
            <a:endParaRPr kumimoji="1" lang="ja-JP" altLang="en-US" sz="3600" b="1" dirty="0"/>
          </a:p>
        </p:txBody>
      </p:sp>
      <p:sp>
        <p:nvSpPr>
          <p:cNvPr id="4" name="テキスト ボックス 3"/>
          <p:cNvSpPr txBox="1"/>
          <p:nvPr/>
        </p:nvSpPr>
        <p:spPr>
          <a:xfrm>
            <a:off x="155575" y="4238427"/>
            <a:ext cx="4674908" cy="1323439"/>
          </a:xfrm>
          <a:prstGeom prst="rect">
            <a:avLst/>
          </a:prstGeom>
          <a:noFill/>
          <a:ln>
            <a:noFill/>
          </a:ln>
        </p:spPr>
        <p:txBody>
          <a:bodyPr wrap="square" rtlCol="0">
            <a:spAutoFit/>
          </a:bodyPr>
          <a:lstStyle/>
          <a:p>
            <a:r>
              <a:rPr kumimoji="1" lang="ja-JP" altLang="en-US" sz="2000" b="1" dirty="0" smtClean="0">
                <a:solidFill>
                  <a:srgbClr val="0000FF"/>
                </a:solidFill>
              </a:rPr>
              <a:t>ビームスポットが</a:t>
            </a:r>
            <a:r>
              <a:rPr lang="ja-JP" altLang="en-US" sz="2000" b="1" dirty="0" smtClean="0">
                <a:solidFill>
                  <a:srgbClr val="0000FF"/>
                </a:solidFill>
              </a:rPr>
              <a:t>移動する</a:t>
            </a:r>
            <a:r>
              <a:rPr kumimoji="1" lang="ja-JP" altLang="en-US" sz="2000" b="1" dirty="0" smtClean="0">
                <a:solidFill>
                  <a:srgbClr val="0000FF"/>
                </a:solidFill>
              </a:rPr>
              <a:t>と用意した</a:t>
            </a:r>
            <a:endParaRPr kumimoji="1" lang="en-US" altLang="ja-JP" sz="2000" b="1" dirty="0" smtClean="0">
              <a:solidFill>
                <a:srgbClr val="0000FF"/>
              </a:solidFill>
            </a:endParaRPr>
          </a:p>
          <a:p>
            <a:r>
              <a:rPr kumimoji="1" lang="ja-JP" altLang="en-US" sz="2000" b="1" dirty="0" smtClean="0">
                <a:solidFill>
                  <a:srgbClr val="0000FF"/>
                </a:solidFill>
              </a:rPr>
              <a:t>パターン</a:t>
            </a:r>
            <a:r>
              <a:rPr lang="ja-JP" altLang="en-US" sz="2000" b="1" dirty="0" smtClean="0">
                <a:solidFill>
                  <a:srgbClr val="0000FF"/>
                </a:solidFill>
              </a:rPr>
              <a:t>とずれてしまう可能性がある</a:t>
            </a:r>
            <a:endParaRPr kumimoji="1" lang="en-US" altLang="ja-JP" sz="2000" b="1" dirty="0" smtClean="0">
              <a:solidFill>
                <a:srgbClr val="0000FF"/>
              </a:solidFill>
            </a:endParaRPr>
          </a:p>
          <a:p>
            <a:r>
              <a:rPr kumimoji="1" lang="ja-JP" altLang="en-US" sz="2000" b="1" dirty="0" smtClean="0">
                <a:solidFill>
                  <a:srgbClr val="0000FF"/>
                </a:solidFill>
              </a:rPr>
              <a:t>　・再構成率の低下</a:t>
            </a:r>
            <a:endParaRPr kumimoji="1" lang="en-US" altLang="ja-JP" sz="2000" b="1" dirty="0" smtClean="0">
              <a:solidFill>
                <a:srgbClr val="0000FF"/>
              </a:solidFill>
            </a:endParaRPr>
          </a:p>
          <a:p>
            <a:r>
              <a:rPr lang="ja-JP" altLang="en-US" sz="2000" b="1" dirty="0">
                <a:solidFill>
                  <a:srgbClr val="0000FF"/>
                </a:solidFill>
              </a:rPr>
              <a:t>　</a:t>
            </a:r>
            <a:r>
              <a:rPr lang="ja-JP" altLang="en-US" sz="2000" b="1" dirty="0" smtClean="0">
                <a:solidFill>
                  <a:srgbClr val="0000FF"/>
                </a:solidFill>
              </a:rPr>
              <a:t>・分解能が悪くなる</a:t>
            </a:r>
            <a:endParaRPr kumimoji="1" lang="ja-JP" altLang="en-US" sz="2000" b="1" dirty="0">
              <a:solidFill>
                <a:srgbClr val="0000FF"/>
              </a:solidFill>
            </a:endParaRPr>
          </a:p>
        </p:txBody>
      </p:sp>
      <p:sp>
        <p:nvSpPr>
          <p:cNvPr id="51" name="爆発 1 50"/>
          <p:cNvSpPr/>
          <p:nvPr/>
        </p:nvSpPr>
        <p:spPr>
          <a:xfrm>
            <a:off x="6687008" y="2578972"/>
            <a:ext cx="175180" cy="204390"/>
          </a:xfrm>
          <a:prstGeom prst="irregularSeal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FF0000"/>
              </a:solidFill>
            </a:endParaRPr>
          </a:p>
        </p:txBody>
      </p:sp>
      <p:sp>
        <p:nvSpPr>
          <p:cNvPr id="53" name="フレーム 52"/>
          <p:cNvSpPr/>
          <p:nvPr/>
        </p:nvSpPr>
        <p:spPr>
          <a:xfrm rot="16651406">
            <a:off x="6319960" y="1590280"/>
            <a:ext cx="1249803" cy="118609"/>
          </a:xfrm>
          <a:prstGeom prst="frame">
            <a:avLst>
              <a:gd name="adj1" fmla="val 17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フレーム 53"/>
          <p:cNvSpPr/>
          <p:nvPr/>
        </p:nvSpPr>
        <p:spPr>
          <a:xfrm rot="17135336">
            <a:off x="6441602" y="1584815"/>
            <a:ext cx="1249803" cy="118609"/>
          </a:xfrm>
          <a:prstGeom prst="frame">
            <a:avLst>
              <a:gd name="adj1" fmla="val 170"/>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8" name="直線矢印コネクタ 7"/>
          <p:cNvCxnSpPr/>
          <p:nvPr/>
        </p:nvCxnSpPr>
        <p:spPr>
          <a:xfrm flipV="1">
            <a:off x="3323928" y="2838868"/>
            <a:ext cx="3742575" cy="1399562"/>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5363726" y="4731921"/>
            <a:ext cx="3168714" cy="369332"/>
          </a:xfrm>
          <a:prstGeom prst="rect">
            <a:avLst/>
          </a:prstGeom>
          <a:noFill/>
        </p:spPr>
        <p:txBody>
          <a:bodyPr wrap="square" rtlCol="0">
            <a:spAutoFit/>
          </a:bodyPr>
          <a:lstStyle/>
          <a:p>
            <a:r>
              <a:rPr lang="ja-JP" altLang="en-US" dirty="0" smtClean="0"/>
              <a:t>ビーム軸正面から見た</a:t>
            </a:r>
            <a:r>
              <a:rPr lang="en-US" altLang="ja-JP" dirty="0" smtClean="0"/>
              <a:t>Pixel</a:t>
            </a:r>
            <a:endParaRPr kumimoji="1" lang="ja-JP" altLang="en-US" dirty="0"/>
          </a:p>
        </p:txBody>
      </p:sp>
      <p:cxnSp>
        <p:nvCxnSpPr>
          <p:cNvPr id="58" name="直線コネクタ 57"/>
          <p:cNvCxnSpPr/>
          <p:nvPr/>
        </p:nvCxnSpPr>
        <p:spPr>
          <a:xfrm>
            <a:off x="7191998" y="620688"/>
            <a:ext cx="1822" cy="2146172"/>
          </a:xfrm>
          <a:prstGeom prst="line">
            <a:avLst/>
          </a:prstGeom>
          <a:ln>
            <a:solidFill>
              <a:srgbClr val="0000FF"/>
            </a:solidFill>
            <a:tailEnd type="none"/>
          </a:ln>
        </p:spPr>
        <p:style>
          <a:lnRef idx="2">
            <a:schemeClr val="accent1"/>
          </a:lnRef>
          <a:fillRef idx="0">
            <a:schemeClr val="accent1"/>
          </a:fillRef>
          <a:effectRef idx="1">
            <a:schemeClr val="accent1"/>
          </a:effectRef>
          <a:fontRef idx="minor">
            <a:schemeClr val="tx1"/>
          </a:fontRef>
        </p:style>
      </p:cxnSp>
      <p:sp>
        <p:nvSpPr>
          <p:cNvPr id="69" name="爆発 1 68"/>
          <p:cNvSpPr/>
          <p:nvPr/>
        </p:nvSpPr>
        <p:spPr>
          <a:xfrm>
            <a:off x="7092280" y="2634478"/>
            <a:ext cx="175180" cy="204390"/>
          </a:xfrm>
          <a:prstGeom prst="irregularSeal1">
            <a:avLst/>
          </a:prstGeom>
          <a:solidFill>
            <a:srgbClr val="0000FF"/>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534141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2.kylab.sci.waseda.ac.jp/~toshi/phi_effMay26.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2" y="1241834"/>
            <a:ext cx="3598077" cy="2979254"/>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3351" y="15071"/>
            <a:ext cx="9036496" cy="646331"/>
          </a:xfrm>
          <a:prstGeom prst="rect">
            <a:avLst/>
          </a:prstGeom>
          <a:noFill/>
        </p:spPr>
        <p:txBody>
          <a:bodyPr wrap="square" rtlCol="0">
            <a:spAutoFit/>
          </a:bodyPr>
          <a:lstStyle/>
          <a:p>
            <a:r>
              <a:rPr lang="ja-JP" altLang="en-US" sz="3600" b="1" dirty="0" smtClean="0"/>
              <a:t>ビームスポット依存の定量評価</a:t>
            </a:r>
            <a:endParaRPr kumimoji="1" lang="ja-JP" altLang="en-US" sz="3600"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692696"/>
            <a:ext cx="2768529" cy="2502498"/>
          </a:xfrm>
          <a:prstGeom prst="rect">
            <a:avLst/>
          </a:prstGeom>
          <a:ln>
            <a:tailEnd type="arrow"/>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円/楕円 8"/>
          <p:cNvSpPr/>
          <p:nvPr/>
        </p:nvSpPr>
        <p:spPr>
          <a:xfrm>
            <a:off x="2123729" y="1627731"/>
            <a:ext cx="756084" cy="79315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5220072" y="3121223"/>
            <a:ext cx="1728192" cy="307777"/>
          </a:xfrm>
          <a:prstGeom prst="rect">
            <a:avLst/>
          </a:prstGeom>
          <a:noFill/>
        </p:spPr>
        <p:txBody>
          <a:bodyPr wrap="square" rtlCol="0">
            <a:spAutoFit/>
          </a:bodyPr>
          <a:lstStyle/>
          <a:p>
            <a:r>
              <a:rPr kumimoji="1" lang="ja-JP" altLang="en-US" sz="1400" b="1" dirty="0" smtClean="0">
                <a:solidFill>
                  <a:srgbClr val="FF0000"/>
                </a:solidFill>
              </a:rPr>
              <a:t>再構成できない</a:t>
            </a:r>
            <a:endParaRPr kumimoji="1" lang="ja-JP" altLang="en-US" sz="1400" b="1" dirty="0">
              <a:solidFill>
                <a:srgbClr val="FF0000"/>
              </a:solidFill>
            </a:endParaRPr>
          </a:p>
        </p:txBody>
      </p:sp>
      <p:cxnSp>
        <p:nvCxnSpPr>
          <p:cNvPr id="13" name="直線矢印コネクタ 12"/>
          <p:cNvCxnSpPr/>
          <p:nvPr/>
        </p:nvCxnSpPr>
        <p:spPr>
          <a:xfrm flipH="1">
            <a:off x="3933148" y="3230368"/>
            <a:ext cx="1181379"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196213" y="2082154"/>
            <a:ext cx="1836629" cy="307777"/>
          </a:xfrm>
          <a:prstGeom prst="rect">
            <a:avLst/>
          </a:prstGeom>
          <a:solidFill>
            <a:schemeClr val="bg1"/>
          </a:solidFill>
        </p:spPr>
        <p:txBody>
          <a:bodyPr wrap="square" rtlCol="0">
            <a:spAutoFit/>
          </a:bodyPr>
          <a:lstStyle/>
          <a:p>
            <a:r>
              <a:rPr kumimoji="1" lang="ja-JP" altLang="en-US" sz="1400" b="1" dirty="0" smtClean="0"/>
              <a:t>ずれた方向と同方向</a:t>
            </a:r>
            <a:endParaRPr kumimoji="1" lang="ja-JP" altLang="en-US" sz="1400" b="1" dirty="0"/>
          </a:p>
        </p:txBody>
      </p:sp>
      <p:cxnSp>
        <p:nvCxnSpPr>
          <p:cNvPr id="16" name="直線矢印コネクタ 15"/>
          <p:cNvCxnSpPr>
            <a:endCxn id="7" idx="1"/>
          </p:cNvCxnSpPr>
          <p:nvPr/>
        </p:nvCxnSpPr>
        <p:spPr>
          <a:xfrm flipV="1">
            <a:off x="2879813" y="1943945"/>
            <a:ext cx="2772307" cy="1826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23928" y="3573016"/>
            <a:ext cx="396044" cy="461665"/>
          </a:xfrm>
          <a:prstGeom prst="rect">
            <a:avLst/>
          </a:prstGeom>
          <a:noFill/>
        </p:spPr>
        <p:txBody>
          <a:bodyPr wrap="square" rtlCol="0">
            <a:spAutoFit/>
          </a:bodyPr>
          <a:lstStyle/>
          <a:p>
            <a:r>
              <a:rPr lang="en-US" altLang="ja-JP" sz="2400" b="1" dirty="0"/>
              <a:t>φ</a:t>
            </a:r>
            <a:endParaRPr kumimoji="1" lang="ja-JP" altLang="en-US" sz="2400" b="1" dirty="0"/>
          </a:p>
        </p:txBody>
      </p:sp>
      <p:sp>
        <p:nvSpPr>
          <p:cNvPr id="23" name="テキスト ボックス 22"/>
          <p:cNvSpPr txBox="1"/>
          <p:nvPr/>
        </p:nvSpPr>
        <p:spPr>
          <a:xfrm rot="16200000">
            <a:off x="-2163" y="1810475"/>
            <a:ext cx="1164730" cy="369332"/>
          </a:xfrm>
          <a:prstGeom prst="rect">
            <a:avLst/>
          </a:prstGeom>
          <a:noFill/>
        </p:spPr>
        <p:txBody>
          <a:bodyPr wrap="square" rtlCol="0">
            <a:spAutoFit/>
          </a:bodyPr>
          <a:lstStyle/>
          <a:p>
            <a:r>
              <a:rPr lang="en-US" altLang="ja-JP" b="1" dirty="0" smtClean="0"/>
              <a:t>Efficiency</a:t>
            </a:r>
            <a:endParaRPr kumimoji="1" lang="ja-JP" altLang="en-US" b="1" dirty="0"/>
          </a:p>
        </p:txBody>
      </p:sp>
      <p:sp>
        <p:nvSpPr>
          <p:cNvPr id="24" name="テキスト ボックス 23"/>
          <p:cNvSpPr txBox="1"/>
          <p:nvPr/>
        </p:nvSpPr>
        <p:spPr>
          <a:xfrm>
            <a:off x="71500" y="4221088"/>
            <a:ext cx="4932548" cy="2092881"/>
          </a:xfrm>
          <a:prstGeom prst="rect">
            <a:avLst/>
          </a:prstGeom>
          <a:noFill/>
          <a:ln>
            <a:solidFill>
              <a:srgbClr val="FF0000"/>
            </a:solidFill>
          </a:ln>
        </p:spPr>
        <p:txBody>
          <a:bodyPr wrap="square" rtlCol="0">
            <a:spAutoFit/>
          </a:bodyPr>
          <a:lstStyle/>
          <a:p>
            <a:r>
              <a:rPr lang="ja-JP" altLang="en-US" sz="2000" b="1" dirty="0" smtClean="0">
                <a:solidFill>
                  <a:srgbClr val="FF0000"/>
                </a:solidFill>
              </a:rPr>
              <a:t>結論</a:t>
            </a:r>
            <a:endParaRPr lang="en-US" altLang="ja-JP" sz="2000" b="1" dirty="0" smtClean="0">
              <a:solidFill>
                <a:srgbClr val="FF0000"/>
              </a:solidFill>
            </a:endParaRPr>
          </a:p>
          <a:p>
            <a:r>
              <a:rPr lang="ja-JP" altLang="en-US" b="1" dirty="0" smtClean="0"/>
              <a:t>・ビームスポットが万が一</a:t>
            </a:r>
            <a:r>
              <a:rPr lang="en-US" altLang="ja-JP" b="1" dirty="0" smtClean="0"/>
              <a:t>1mm</a:t>
            </a:r>
            <a:r>
              <a:rPr lang="ja-JP" altLang="en-US" b="1" dirty="0" smtClean="0"/>
              <a:t>程度ずれた場合</a:t>
            </a:r>
            <a:endParaRPr lang="en-US" altLang="ja-JP" b="1" dirty="0" smtClean="0"/>
          </a:p>
          <a:p>
            <a:r>
              <a:rPr lang="ja-JP" altLang="en-US" sz="2000" b="1" dirty="0"/>
              <a:t>　</a:t>
            </a:r>
            <a:r>
              <a:rPr lang="ja-JP" altLang="en-US" b="1" dirty="0" smtClean="0"/>
              <a:t>→</a:t>
            </a:r>
            <a:r>
              <a:rPr lang="ja-JP" altLang="en-US" b="1" dirty="0"/>
              <a:t>再構</a:t>
            </a:r>
            <a:r>
              <a:rPr lang="ja-JP" altLang="en-US" b="1" dirty="0" smtClean="0"/>
              <a:t>成率</a:t>
            </a:r>
            <a:r>
              <a:rPr lang="en-US" altLang="ja-JP" b="1" dirty="0" smtClean="0"/>
              <a:t>~2%</a:t>
            </a:r>
            <a:r>
              <a:rPr lang="ja-JP" altLang="en-US" b="1" dirty="0" smtClean="0"/>
              <a:t>低下</a:t>
            </a:r>
            <a:r>
              <a:rPr lang="en-US" altLang="ja-JP" b="1" dirty="0" smtClean="0"/>
              <a:t>, d0</a:t>
            </a:r>
            <a:r>
              <a:rPr lang="ja-JP" altLang="en-US" b="1" dirty="0" smtClean="0"/>
              <a:t>分解能</a:t>
            </a:r>
            <a:r>
              <a:rPr lang="en-US" altLang="ja-JP" b="1" dirty="0" smtClean="0"/>
              <a:t>~5%</a:t>
            </a:r>
            <a:r>
              <a:rPr lang="ja-JP" altLang="en-US" b="1" dirty="0" smtClean="0"/>
              <a:t>低下</a:t>
            </a:r>
            <a:endParaRPr lang="en-US" altLang="ja-JP" b="1" dirty="0"/>
          </a:p>
          <a:p>
            <a:endParaRPr kumimoji="1" lang="en-US" altLang="ja-JP" b="1" dirty="0"/>
          </a:p>
          <a:p>
            <a:r>
              <a:rPr lang="ja-JP" altLang="en-US" b="1" dirty="0" smtClean="0"/>
              <a:t>・実運転時にはこの評価を元に物理感度に影響を与えないように随時パ</a:t>
            </a:r>
            <a:r>
              <a:rPr lang="en-US" altLang="ja-JP" b="1" dirty="0" smtClean="0"/>
              <a:t> </a:t>
            </a:r>
            <a:r>
              <a:rPr lang="ja-JP" altLang="en-US" b="1" dirty="0" smtClean="0"/>
              <a:t>タ</a:t>
            </a:r>
            <a:r>
              <a:rPr lang="en-US" altLang="ja-JP" b="1" dirty="0" smtClean="0"/>
              <a:t> </a:t>
            </a:r>
            <a:r>
              <a:rPr lang="ja-JP" altLang="en-US" b="1" dirty="0" err="1" smtClean="0"/>
              <a:t>ー</a:t>
            </a:r>
            <a:r>
              <a:rPr lang="en-US" altLang="ja-JP" b="1" dirty="0" smtClean="0"/>
              <a:t> </a:t>
            </a:r>
            <a:r>
              <a:rPr lang="ja-JP" altLang="en-US" b="1" dirty="0" smtClean="0"/>
              <a:t>ンの生成を行っていく</a:t>
            </a:r>
            <a:endParaRPr lang="en-US" altLang="ja-JP" b="1" dirty="0" smtClean="0"/>
          </a:p>
        </p:txBody>
      </p:sp>
      <p:grpSp>
        <p:nvGrpSpPr>
          <p:cNvPr id="25" name="グループ化 24"/>
          <p:cNvGrpSpPr/>
          <p:nvPr/>
        </p:nvGrpSpPr>
        <p:grpSpPr>
          <a:xfrm>
            <a:off x="5114527" y="3459917"/>
            <a:ext cx="4137993" cy="3351600"/>
            <a:chOff x="-80210" y="1424514"/>
            <a:chExt cx="5391728" cy="5245444"/>
          </a:xfrm>
        </p:grpSpPr>
        <p:pic>
          <p:nvPicPr>
            <p:cNvPr id="26" name="図 25" descr="eff_resipRMS_bank_24x20x36_x0y0_normaliz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12" y="1424514"/>
              <a:ext cx="5040560" cy="4694316"/>
            </a:xfrm>
            <a:prstGeom prst="rect">
              <a:avLst/>
            </a:prstGeom>
            <a:ln>
              <a:noFill/>
            </a:ln>
          </p:spPr>
        </p:pic>
        <p:sp>
          <p:nvSpPr>
            <p:cNvPr id="27" name="テキスト ボックス 26"/>
            <p:cNvSpPr txBox="1"/>
            <p:nvPr/>
          </p:nvSpPr>
          <p:spPr>
            <a:xfrm>
              <a:off x="827584" y="2204864"/>
              <a:ext cx="1407116" cy="461665"/>
            </a:xfrm>
            <a:prstGeom prst="rect">
              <a:avLst/>
            </a:prstGeom>
            <a:noFill/>
            <a:ln>
              <a:noFill/>
            </a:ln>
          </p:spPr>
          <p:txBody>
            <a:bodyPr wrap="none" rtlCol="0">
              <a:spAutoFit/>
            </a:bodyPr>
            <a:lstStyle/>
            <a:p>
              <a:r>
                <a:rPr lang="en-US" altLang="ja-JP" sz="2400" b="1" dirty="0" smtClean="0">
                  <a:solidFill>
                    <a:srgbClr val="FF0000"/>
                  </a:solidFill>
                </a:rPr>
                <a:t>efficiency</a:t>
              </a:r>
              <a:endParaRPr kumimoji="1" lang="ja-JP" altLang="en-US" sz="2400" b="1" dirty="0">
                <a:solidFill>
                  <a:srgbClr val="FF0000"/>
                </a:solidFill>
              </a:endParaRPr>
            </a:p>
          </p:txBody>
        </p:sp>
        <p:sp>
          <p:nvSpPr>
            <p:cNvPr id="28" name="テキスト ボックス 27"/>
            <p:cNvSpPr txBox="1"/>
            <p:nvPr/>
          </p:nvSpPr>
          <p:spPr>
            <a:xfrm>
              <a:off x="1375484" y="4173473"/>
              <a:ext cx="2338141" cy="369332"/>
            </a:xfrm>
            <a:prstGeom prst="rect">
              <a:avLst/>
            </a:prstGeom>
            <a:noFill/>
            <a:ln>
              <a:noFill/>
            </a:ln>
          </p:spPr>
          <p:txBody>
            <a:bodyPr wrap="none" rtlCol="0">
              <a:spAutoFit/>
            </a:bodyPr>
            <a:lstStyle/>
            <a:p>
              <a:r>
                <a:rPr kumimoji="1" lang="en-US" altLang="ja-JP" b="1" dirty="0" smtClean="0">
                  <a:solidFill>
                    <a:srgbClr val="0070C0"/>
                  </a:solidFill>
                </a:rPr>
                <a:t>RMS of d0 distribution</a:t>
              </a:r>
              <a:endParaRPr kumimoji="1" lang="ja-JP" altLang="en-US" b="1" dirty="0">
                <a:solidFill>
                  <a:srgbClr val="0070C0"/>
                </a:solidFill>
              </a:endParaRPr>
            </a:p>
          </p:txBody>
        </p:sp>
        <p:sp>
          <p:nvSpPr>
            <p:cNvPr id="29" name="テキスト ボックス 28"/>
            <p:cNvSpPr txBox="1"/>
            <p:nvPr/>
          </p:nvSpPr>
          <p:spPr>
            <a:xfrm>
              <a:off x="-80210" y="5947426"/>
              <a:ext cx="5391728" cy="722532"/>
            </a:xfrm>
            <a:prstGeom prst="rect">
              <a:avLst/>
            </a:prstGeom>
            <a:noFill/>
            <a:ln>
              <a:noFill/>
            </a:ln>
          </p:spPr>
          <p:txBody>
            <a:bodyPr wrap="square" rtlCol="0">
              <a:spAutoFit/>
            </a:bodyPr>
            <a:lstStyle/>
            <a:p>
              <a:r>
                <a:rPr kumimoji="1" lang="en-US" altLang="ja-JP" b="1" dirty="0" smtClean="0">
                  <a:solidFill>
                    <a:srgbClr val="FF0000"/>
                  </a:solidFill>
                </a:rPr>
                <a:t>MC sample Beam spot </a:t>
              </a:r>
              <a:r>
                <a:rPr kumimoji="1" lang="en-US" altLang="ja-JP" sz="2400" b="1" dirty="0" smtClean="0">
                  <a:solidFill>
                    <a:srgbClr val="FF0000"/>
                  </a:solidFill>
                </a:rPr>
                <a:t>x=0~5mm</a:t>
              </a:r>
              <a:endParaRPr kumimoji="1" lang="ja-JP" altLang="en-US" sz="2400" b="1" dirty="0">
                <a:solidFill>
                  <a:srgbClr val="FF0000"/>
                </a:solidFill>
              </a:endParaRPr>
            </a:p>
          </p:txBody>
        </p:sp>
      </p:grpSp>
      <p:cxnSp>
        <p:nvCxnSpPr>
          <p:cNvPr id="11" name="直線矢印コネクタ 10"/>
          <p:cNvCxnSpPr/>
          <p:nvPr/>
        </p:nvCxnSpPr>
        <p:spPr>
          <a:xfrm flipV="1">
            <a:off x="5847628" y="2577506"/>
            <a:ext cx="1228645" cy="498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8820472" y="6516052"/>
            <a:ext cx="432048" cy="369332"/>
          </a:xfrm>
          <a:prstGeom prst="rect">
            <a:avLst/>
          </a:prstGeom>
          <a:noFill/>
        </p:spPr>
        <p:txBody>
          <a:bodyPr wrap="square" rtlCol="0">
            <a:spAutoFit/>
          </a:bodyPr>
          <a:lstStyle/>
          <a:p>
            <a:r>
              <a:rPr lang="en-US" altLang="ja-JP" dirty="0"/>
              <a:t>5</a:t>
            </a:r>
            <a:endParaRPr kumimoji="1" lang="ja-JP" altLang="en-US" dirty="0"/>
          </a:p>
        </p:txBody>
      </p:sp>
      <p:sp>
        <p:nvSpPr>
          <p:cNvPr id="37" name="テキスト ボックス 36"/>
          <p:cNvSpPr txBox="1"/>
          <p:nvPr/>
        </p:nvSpPr>
        <p:spPr>
          <a:xfrm>
            <a:off x="-36512" y="606174"/>
            <a:ext cx="5832648" cy="830997"/>
          </a:xfrm>
          <a:prstGeom prst="rect">
            <a:avLst/>
          </a:prstGeom>
          <a:solidFill>
            <a:schemeClr val="bg1"/>
          </a:solidFill>
        </p:spPr>
        <p:txBody>
          <a:bodyPr wrap="square" rtlCol="0">
            <a:spAutoFit/>
          </a:bodyPr>
          <a:lstStyle/>
          <a:p>
            <a:r>
              <a:rPr lang="ja-JP" altLang="en-US" sz="2400" b="1" dirty="0" smtClean="0"/>
              <a:t>パターン</a:t>
            </a:r>
            <a:r>
              <a:rPr lang="en-US" altLang="ja-JP" sz="2400" b="1" dirty="0" smtClean="0"/>
              <a:t>(</a:t>
            </a:r>
            <a:r>
              <a:rPr lang="en-US" altLang="ja-JP" sz="2400" b="1" dirty="0" err="1" smtClean="0"/>
              <a:t>x,y</a:t>
            </a:r>
            <a:r>
              <a:rPr lang="en-US" altLang="ja-JP" sz="2400" b="1" dirty="0" smtClean="0"/>
              <a:t>)=</a:t>
            </a:r>
            <a:r>
              <a:rPr lang="ja-JP" altLang="en-US" sz="2400" b="1" dirty="0" smtClean="0"/>
              <a:t>（</a:t>
            </a:r>
            <a:r>
              <a:rPr lang="en-US" altLang="ja-JP" sz="2400" b="1" dirty="0" smtClean="0"/>
              <a:t>0,0</a:t>
            </a:r>
            <a:r>
              <a:rPr lang="ja-JP" altLang="en-US" sz="2400" b="1" dirty="0" smtClean="0"/>
              <a:t>）→</a:t>
            </a:r>
            <a:r>
              <a:rPr lang="en-US" altLang="ja-JP" sz="2400" b="1" dirty="0">
                <a:solidFill>
                  <a:srgbClr val="FF0000"/>
                </a:solidFill>
              </a:rPr>
              <a:t>MC</a:t>
            </a:r>
            <a:r>
              <a:rPr lang="ja-JP" altLang="en-US" sz="2400" b="1" dirty="0">
                <a:solidFill>
                  <a:srgbClr val="FF0000"/>
                </a:solidFill>
              </a:rPr>
              <a:t>サンプル</a:t>
            </a:r>
            <a:r>
              <a:rPr lang="en-US" altLang="ja-JP" sz="2400" b="1" dirty="0">
                <a:solidFill>
                  <a:srgbClr val="FF0000"/>
                </a:solidFill>
              </a:rPr>
              <a:t>(5mm,0</a:t>
            </a:r>
            <a:r>
              <a:rPr lang="en-US" altLang="ja-JP" sz="2000" b="1" dirty="0">
                <a:solidFill>
                  <a:srgbClr val="FF0000"/>
                </a:solidFill>
              </a:rPr>
              <a:t>)</a:t>
            </a:r>
          </a:p>
          <a:p>
            <a:r>
              <a:rPr lang="ja-JP" altLang="en-US" sz="2400" b="1" dirty="0" smtClean="0">
                <a:solidFill>
                  <a:srgbClr val="0000FF"/>
                </a:solidFill>
              </a:rPr>
              <a:t>　　　　　　　　　　　　　　</a:t>
            </a:r>
            <a:r>
              <a:rPr lang="en-US" altLang="ja-JP" sz="2400" b="1" dirty="0" smtClean="0">
                <a:solidFill>
                  <a:srgbClr val="0000FF"/>
                </a:solidFill>
              </a:rPr>
              <a:t>MC</a:t>
            </a:r>
            <a:r>
              <a:rPr lang="ja-JP" altLang="en-US" sz="2400" b="1" dirty="0" smtClean="0">
                <a:solidFill>
                  <a:srgbClr val="0000FF"/>
                </a:solidFill>
              </a:rPr>
              <a:t>サンプル（</a:t>
            </a:r>
            <a:r>
              <a:rPr lang="en-US" altLang="ja-JP" sz="2400" b="1" dirty="0" smtClean="0">
                <a:solidFill>
                  <a:srgbClr val="0000FF"/>
                </a:solidFill>
              </a:rPr>
              <a:t>0,0</a:t>
            </a:r>
            <a:r>
              <a:rPr lang="ja-JP" altLang="en-US" sz="2400" b="1" dirty="0" smtClean="0">
                <a:solidFill>
                  <a:srgbClr val="0000FF"/>
                </a:solidFill>
              </a:rPr>
              <a:t>）</a:t>
            </a:r>
            <a:endParaRPr lang="en-US" altLang="ja-JP" sz="2400" b="1" dirty="0" smtClean="0">
              <a:solidFill>
                <a:srgbClr val="0000FF"/>
              </a:solidFill>
            </a:endParaRPr>
          </a:p>
        </p:txBody>
      </p:sp>
    </p:spTree>
    <p:extLst>
      <p:ext uri="{BB962C8B-B14F-4D97-AF65-F5344CB8AC3E}">
        <p14:creationId xmlns:p14="http://schemas.microsoft.com/office/powerpoint/2010/main" val="2070822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36512" y="1730276"/>
            <a:ext cx="9458582" cy="2185214"/>
          </a:xfrm>
          <a:prstGeom prst="rect">
            <a:avLst/>
          </a:prstGeom>
          <a:noFill/>
          <a:ln w="28575">
            <a:noFill/>
          </a:ln>
        </p:spPr>
        <p:txBody>
          <a:bodyPr wrap="square" rtlCol="0">
            <a:spAutoFit/>
          </a:bodyPr>
          <a:lstStyle/>
          <a:p>
            <a:r>
              <a:rPr lang="ja-JP" altLang="en-US" sz="2800" b="1" dirty="0" smtClean="0"/>
              <a:t>　　</a:t>
            </a:r>
            <a:r>
              <a:rPr lang="en-US" altLang="ja-JP" sz="2800" b="1" dirty="0" smtClean="0"/>
              <a:t> Beam spot</a:t>
            </a:r>
            <a:r>
              <a:rPr lang="ja-JP" altLang="en-US" sz="2800" dirty="0" smtClean="0"/>
              <a:t>：</a:t>
            </a:r>
            <a:r>
              <a:rPr lang="en-US" altLang="ja-JP" sz="2800" dirty="0" smtClean="0"/>
              <a:t> </a:t>
            </a:r>
            <a:r>
              <a:rPr lang="en-US" altLang="ja-JP" sz="2800" b="1" dirty="0" smtClean="0">
                <a:solidFill>
                  <a:srgbClr val="FF0000"/>
                </a:solidFill>
              </a:rPr>
              <a:t>x=-0.324.mm  y=0.628mm</a:t>
            </a:r>
            <a:endParaRPr kumimoji="1" lang="en-US" altLang="ja-JP" sz="2800" b="1" dirty="0" smtClean="0">
              <a:solidFill>
                <a:srgbClr val="FF0000"/>
              </a:solidFill>
            </a:endParaRPr>
          </a:p>
          <a:p>
            <a:r>
              <a:rPr lang="en-US" altLang="ja-JP" sz="2800" dirty="0" smtClean="0"/>
              <a:t>    </a:t>
            </a:r>
            <a:r>
              <a:rPr lang="ja-JP" altLang="en-US" sz="2800" dirty="0" smtClean="0"/>
              <a:t>　</a:t>
            </a:r>
            <a:r>
              <a:rPr lang="en-US" altLang="ja-JP" sz="2800" b="1" dirty="0" smtClean="0"/>
              <a:t>Pile up</a:t>
            </a:r>
            <a:r>
              <a:rPr lang="ja-JP" altLang="en-US" sz="2800" b="1" dirty="0" smtClean="0"/>
              <a:t>数　</a:t>
            </a:r>
            <a:r>
              <a:rPr lang="en-US" altLang="ja-JP" sz="2800" b="1" dirty="0" smtClean="0">
                <a:solidFill>
                  <a:srgbClr val="FF0000"/>
                </a:solidFill>
              </a:rPr>
              <a:t>&lt;μ&gt;~33 ,max42 </a:t>
            </a:r>
            <a:r>
              <a:rPr lang="ja-JP" altLang="en-US" sz="2800" b="1" dirty="0" smtClean="0"/>
              <a:t>（ＦＴＫ挿入予定</a:t>
            </a:r>
            <a:r>
              <a:rPr lang="en-US" altLang="ja-JP" sz="2800" b="1" dirty="0" smtClean="0"/>
              <a:t>2015 :max46 </a:t>
            </a:r>
            <a:r>
              <a:rPr lang="ja-JP" altLang="en-US" sz="2800" b="1" dirty="0" smtClean="0"/>
              <a:t>）</a:t>
            </a:r>
            <a:endParaRPr lang="en-US" altLang="ja-JP" sz="2800" b="1" dirty="0" smtClean="0"/>
          </a:p>
          <a:p>
            <a:r>
              <a:rPr lang="en-US" altLang="ja-JP" sz="2800" b="1" dirty="0" smtClean="0"/>
              <a:t>       </a:t>
            </a:r>
            <a:r>
              <a:rPr lang="en-US" altLang="ja-JP" sz="2800" b="1" dirty="0"/>
              <a:t>Luminosity 6.91x10</a:t>
            </a:r>
            <a:r>
              <a:rPr lang="en-US" altLang="ja-JP" sz="2800" b="1" baseline="30000" dirty="0"/>
              <a:t>33</a:t>
            </a:r>
            <a:r>
              <a:rPr lang="en-US" altLang="ja-JP" sz="2800" b="1" dirty="0"/>
              <a:t>  [cm</a:t>
            </a:r>
            <a:r>
              <a:rPr lang="en-US" altLang="ja-JP" sz="2800" b="1" baseline="30000" dirty="0"/>
              <a:t>-2</a:t>
            </a:r>
            <a:r>
              <a:rPr lang="en-US" altLang="ja-JP" sz="2800" b="1" dirty="0"/>
              <a:t>s</a:t>
            </a:r>
            <a:r>
              <a:rPr lang="en-US" altLang="ja-JP" sz="2800" b="1" baseline="30000" dirty="0"/>
              <a:t>-1</a:t>
            </a:r>
            <a:r>
              <a:rPr lang="en-US" altLang="ja-JP" sz="2800" b="1" dirty="0" smtClean="0"/>
              <a:t>] (2015:1x10</a:t>
            </a:r>
            <a:r>
              <a:rPr lang="en-US" altLang="ja-JP" sz="2800" b="1" baseline="30000" dirty="0" smtClean="0"/>
              <a:t>34</a:t>
            </a:r>
            <a:r>
              <a:rPr lang="en-US" altLang="ja-JP" sz="2800" b="1" dirty="0" smtClean="0"/>
              <a:t>)</a:t>
            </a:r>
          </a:p>
          <a:p>
            <a:r>
              <a:rPr lang="ja-JP" altLang="en-US" sz="2800" b="1" dirty="0" smtClean="0">
                <a:solidFill>
                  <a:srgbClr val="FF0000"/>
                </a:solidFill>
              </a:rPr>
              <a:t>→　</a:t>
            </a:r>
            <a:r>
              <a:rPr lang="ja-JP" altLang="en-US" sz="2000" b="1" dirty="0" smtClean="0">
                <a:solidFill>
                  <a:srgbClr val="FF0000"/>
                </a:solidFill>
              </a:rPr>
              <a:t>最新のジオメトリータグ</a:t>
            </a:r>
            <a:r>
              <a:rPr lang="en-US" altLang="ja-JP" sz="2000" b="1" dirty="0" smtClean="0">
                <a:solidFill>
                  <a:srgbClr val="FF0000"/>
                </a:solidFill>
              </a:rPr>
              <a:t>, </a:t>
            </a:r>
            <a:r>
              <a:rPr lang="ja-JP" altLang="en-US" sz="2000" b="1" dirty="0" smtClean="0">
                <a:solidFill>
                  <a:srgbClr val="FF0000"/>
                </a:solidFill>
              </a:rPr>
              <a:t>正しい</a:t>
            </a:r>
            <a:r>
              <a:rPr lang="en-US" altLang="ja-JP" sz="2000" b="1" dirty="0" smtClean="0">
                <a:solidFill>
                  <a:srgbClr val="FF0000"/>
                </a:solidFill>
              </a:rPr>
              <a:t>beam spot </a:t>
            </a:r>
            <a:r>
              <a:rPr lang="ja-JP" altLang="en-US" sz="2000" b="1" dirty="0" smtClean="0">
                <a:solidFill>
                  <a:srgbClr val="FF0000"/>
                </a:solidFill>
              </a:rPr>
              <a:t>でパターンを生成した</a:t>
            </a:r>
            <a:endParaRPr lang="en-US" altLang="ja-JP" sz="2000" b="1" dirty="0" smtClean="0">
              <a:solidFill>
                <a:srgbClr val="FF0000"/>
              </a:solidFill>
            </a:endParaRPr>
          </a:p>
          <a:p>
            <a:r>
              <a:rPr lang="ja-JP" altLang="en-US" sz="2400" dirty="0" smtClean="0"/>
              <a:t>　</a:t>
            </a:r>
            <a:endParaRPr lang="en-US" altLang="ja-JP" sz="2400" dirty="0" smtClean="0"/>
          </a:p>
        </p:txBody>
      </p:sp>
      <p:sp>
        <p:nvSpPr>
          <p:cNvPr id="10" name="タイトル 1"/>
          <p:cNvSpPr txBox="1">
            <a:spLocks/>
          </p:cNvSpPr>
          <p:nvPr/>
        </p:nvSpPr>
        <p:spPr>
          <a:xfrm>
            <a:off x="-57200" y="-18256"/>
            <a:ext cx="8229600" cy="1143000"/>
          </a:xfrm>
          <a:prstGeom prst="rect">
            <a:avLst/>
          </a:prstGeom>
        </p:spPr>
        <p:txBody>
          <a:bodyPr>
            <a:normAutofit fontScale="9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dirty="0" smtClean="0"/>
              <a:t>実データによるＦＴＫシステムの評価</a:t>
            </a:r>
            <a:endParaRPr lang="ja-JP" altLang="en-US" dirty="0"/>
          </a:p>
        </p:txBody>
      </p:sp>
      <p:sp>
        <p:nvSpPr>
          <p:cNvPr id="11" name="テキスト ボックス 10"/>
          <p:cNvSpPr txBox="1"/>
          <p:nvPr/>
        </p:nvSpPr>
        <p:spPr>
          <a:xfrm>
            <a:off x="8810441" y="6496418"/>
            <a:ext cx="432048" cy="369332"/>
          </a:xfrm>
          <a:prstGeom prst="rect">
            <a:avLst/>
          </a:prstGeom>
          <a:noFill/>
        </p:spPr>
        <p:txBody>
          <a:bodyPr wrap="square" rtlCol="0">
            <a:spAutoFit/>
          </a:bodyPr>
          <a:lstStyle/>
          <a:p>
            <a:r>
              <a:rPr lang="en-US" altLang="ja-JP" dirty="0"/>
              <a:t>6</a:t>
            </a:r>
            <a:endParaRPr kumimoji="1" lang="ja-JP" altLang="en-US" dirty="0"/>
          </a:p>
        </p:txBody>
      </p:sp>
      <p:sp>
        <p:nvSpPr>
          <p:cNvPr id="12" name="テキスト ボックス 11"/>
          <p:cNvSpPr txBox="1"/>
          <p:nvPr/>
        </p:nvSpPr>
        <p:spPr>
          <a:xfrm>
            <a:off x="-36512" y="5930116"/>
            <a:ext cx="2824579" cy="523220"/>
          </a:xfrm>
          <a:prstGeom prst="rect">
            <a:avLst/>
          </a:prstGeom>
          <a:noFill/>
        </p:spPr>
        <p:txBody>
          <a:bodyPr wrap="square" rtlCol="0">
            <a:spAutoFit/>
          </a:bodyPr>
          <a:lstStyle/>
          <a:p>
            <a:r>
              <a:rPr lang="ja-JP" altLang="en-US" sz="2800" b="1" dirty="0" smtClean="0"/>
              <a:t>トラック再構成率</a:t>
            </a:r>
            <a:r>
              <a:rPr kumimoji="1" lang="ja-JP" altLang="en-US" sz="2400" b="1" dirty="0" smtClean="0"/>
              <a:t>　</a:t>
            </a:r>
            <a:endParaRPr kumimoji="1" lang="ja-JP" altLang="en-US" sz="2400" b="1" dirty="0"/>
          </a:p>
        </p:txBody>
      </p:sp>
      <p:sp>
        <p:nvSpPr>
          <p:cNvPr id="13" name="テキスト ボックス 12"/>
          <p:cNvSpPr txBox="1"/>
          <p:nvPr/>
        </p:nvSpPr>
        <p:spPr>
          <a:xfrm>
            <a:off x="3230562" y="6290156"/>
            <a:ext cx="5229870" cy="523220"/>
          </a:xfrm>
          <a:prstGeom prst="rect">
            <a:avLst/>
          </a:prstGeom>
          <a:noFill/>
        </p:spPr>
        <p:txBody>
          <a:bodyPr wrap="square" rtlCol="0">
            <a:spAutoFit/>
          </a:bodyPr>
          <a:lstStyle/>
          <a:p>
            <a:r>
              <a:rPr lang="ja-JP" altLang="en-US" sz="2800" b="1" dirty="0" smtClean="0"/>
              <a:t>①②条件を満たすミューオンの数</a:t>
            </a:r>
            <a:endParaRPr kumimoji="1" lang="ja-JP" altLang="en-US" sz="2800" b="1" dirty="0"/>
          </a:p>
        </p:txBody>
      </p:sp>
      <p:cxnSp>
        <p:nvCxnSpPr>
          <p:cNvPr id="15" name="直線コネクタ 14"/>
          <p:cNvCxnSpPr/>
          <p:nvPr/>
        </p:nvCxnSpPr>
        <p:spPr>
          <a:xfrm flipV="1">
            <a:off x="3154216" y="6206766"/>
            <a:ext cx="5018184" cy="113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145295" y="5593303"/>
            <a:ext cx="4739073" cy="523220"/>
          </a:xfrm>
          <a:prstGeom prst="rect">
            <a:avLst/>
          </a:prstGeom>
          <a:noFill/>
        </p:spPr>
        <p:txBody>
          <a:bodyPr wrap="square" rtlCol="0">
            <a:spAutoFit/>
          </a:bodyPr>
          <a:lstStyle/>
          <a:p>
            <a:r>
              <a:rPr lang="ja-JP" altLang="en-US" sz="2400" b="1" dirty="0" smtClean="0"/>
              <a:t>　</a:t>
            </a:r>
            <a:r>
              <a:rPr lang="ja-JP" altLang="en-US" sz="2800" b="1" dirty="0" smtClean="0"/>
              <a:t>ＦＴＫのトラック数　（</a:t>
            </a:r>
            <a:r>
              <a:rPr lang="en-US" altLang="ja-JP" sz="2800" b="1" dirty="0"/>
              <a:t> </a:t>
            </a:r>
            <a:r>
              <a:rPr lang="en-US" altLang="ja-JP" sz="2800" b="1" dirty="0" err="1" smtClean="0"/>
              <a:t>dR</a:t>
            </a:r>
            <a:r>
              <a:rPr lang="en-US" altLang="ja-JP" sz="2800" b="1" dirty="0" smtClean="0"/>
              <a:t>&lt;0.1</a:t>
            </a:r>
            <a:r>
              <a:rPr lang="ja-JP" altLang="en-US" sz="2800" b="1" dirty="0" smtClean="0"/>
              <a:t>）</a:t>
            </a:r>
            <a:endParaRPr kumimoji="1" lang="ja-JP" altLang="en-US" sz="2800" b="1" dirty="0"/>
          </a:p>
        </p:txBody>
      </p:sp>
      <p:sp>
        <p:nvSpPr>
          <p:cNvPr id="21" name="テキスト ボックス 20"/>
          <p:cNvSpPr txBox="1"/>
          <p:nvPr/>
        </p:nvSpPr>
        <p:spPr>
          <a:xfrm>
            <a:off x="-5221088" y="5212549"/>
            <a:ext cx="1326329" cy="369332"/>
          </a:xfrm>
          <a:prstGeom prst="rect">
            <a:avLst/>
          </a:prstGeom>
          <a:noFill/>
          <a:ln>
            <a:noFill/>
          </a:ln>
        </p:spPr>
        <p:txBody>
          <a:bodyPr wrap="square" rtlCol="0">
            <a:spAutoFit/>
          </a:bodyPr>
          <a:lstStyle/>
          <a:p>
            <a:r>
              <a:rPr lang="en-US" altLang="ja-JP" b="1" dirty="0" smtClean="0">
                <a:solidFill>
                  <a:srgbClr val="0070C0"/>
                </a:solidFill>
              </a:rPr>
              <a:t>FTK</a:t>
            </a:r>
            <a:r>
              <a:rPr lang="ja-JP" altLang="en-US" b="1" dirty="0" smtClean="0">
                <a:solidFill>
                  <a:srgbClr val="0070C0"/>
                </a:solidFill>
              </a:rPr>
              <a:t>トラック</a:t>
            </a:r>
            <a:endParaRPr kumimoji="1" lang="ja-JP" altLang="en-US" b="1" dirty="0">
              <a:solidFill>
                <a:srgbClr val="0070C0"/>
              </a:solidFill>
            </a:endParaRPr>
          </a:p>
        </p:txBody>
      </p:sp>
      <p:sp>
        <p:nvSpPr>
          <p:cNvPr id="25" name="コンテンツ プレースホルダー 2"/>
          <p:cNvSpPr txBox="1">
            <a:spLocks/>
          </p:cNvSpPr>
          <p:nvPr/>
        </p:nvSpPr>
        <p:spPr>
          <a:xfrm>
            <a:off x="239981" y="4365105"/>
            <a:ext cx="8570459" cy="1224135"/>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r>
              <a:rPr lang="ja-JP" altLang="en-US" sz="9600" b="1" dirty="0" smtClean="0"/>
              <a:t>・</a:t>
            </a:r>
            <a:r>
              <a:rPr lang="ja-JP" altLang="en-US" sz="9600" b="1" dirty="0" smtClean="0">
                <a:solidFill>
                  <a:srgbClr val="FF0000"/>
                </a:solidFill>
              </a:rPr>
              <a:t>  </a:t>
            </a:r>
            <a:r>
              <a:rPr lang="ja-JP" altLang="en-US" sz="9600" b="1" dirty="0" smtClean="0"/>
              <a:t>オフラインのミューオントラックとの比較をする</a:t>
            </a:r>
            <a:endParaRPr lang="en-US" altLang="ja-JP" sz="9600" b="1" dirty="0" smtClean="0"/>
          </a:p>
          <a:p>
            <a:pPr marL="0" indent="0">
              <a:buFont typeface="Arial" pitchFamily="34" charset="0"/>
              <a:buNone/>
            </a:pPr>
            <a:r>
              <a:rPr lang="ja-JP" altLang="en-US" sz="11200" b="1" dirty="0">
                <a:solidFill>
                  <a:srgbClr val="FF0000"/>
                </a:solidFill>
              </a:rPr>
              <a:t>　</a:t>
            </a:r>
            <a:r>
              <a:rPr lang="ja-JP" altLang="en-US" sz="11200" b="1" dirty="0" smtClean="0">
                <a:solidFill>
                  <a:srgbClr val="FF0000"/>
                </a:solidFill>
              </a:rPr>
              <a:t>　</a:t>
            </a:r>
            <a:r>
              <a:rPr lang="ja-JP" altLang="en-US" sz="9600" b="1" dirty="0" smtClean="0">
                <a:solidFill>
                  <a:srgbClr val="FF0000"/>
                </a:solidFill>
              </a:rPr>
              <a:t>①内部飛跡検出器とミューオン検出器で</a:t>
            </a:r>
            <a:r>
              <a:rPr lang="en-US" altLang="ja-JP" sz="9600" b="1" dirty="0" smtClean="0">
                <a:solidFill>
                  <a:srgbClr val="FF0000"/>
                </a:solidFill>
              </a:rPr>
              <a:t>ID</a:t>
            </a:r>
            <a:r>
              <a:rPr lang="ja-JP" altLang="en-US" sz="9600" b="1" dirty="0" smtClean="0">
                <a:solidFill>
                  <a:srgbClr val="FF0000"/>
                </a:solidFill>
              </a:rPr>
              <a:t>されたミューオン　</a:t>
            </a:r>
            <a:endParaRPr lang="en-US" altLang="ja-JP" sz="9600" b="1" dirty="0">
              <a:solidFill>
                <a:srgbClr val="FF0000"/>
              </a:solidFill>
            </a:endParaRPr>
          </a:p>
          <a:p>
            <a:pPr marL="0" indent="0">
              <a:buFont typeface="Arial" pitchFamily="34" charset="0"/>
              <a:buNone/>
            </a:pPr>
            <a:r>
              <a:rPr lang="ja-JP" altLang="en-US" sz="9600" b="1" dirty="0" smtClean="0">
                <a:solidFill>
                  <a:srgbClr val="FF0000"/>
                </a:solidFill>
              </a:rPr>
              <a:t>　　 ②</a:t>
            </a:r>
            <a:r>
              <a:rPr lang="en-US" altLang="ja-JP" sz="9600" b="1" dirty="0" err="1" smtClean="0">
                <a:solidFill>
                  <a:srgbClr val="FF0000"/>
                </a:solidFill>
              </a:rPr>
              <a:t>Pixel,SCT</a:t>
            </a:r>
            <a:r>
              <a:rPr lang="ja-JP" altLang="en-US" sz="9600" b="1" dirty="0" smtClean="0">
                <a:solidFill>
                  <a:srgbClr val="FF0000"/>
                </a:solidFill>
              </a:rPr>
              <a:t>の全</a:t>
            </a:r>
            <a:r>
              <a:rPr lang="en-US" altLang="ja-JP" sz="9600" b="1" dirty="0" smtClean="0">
                <a:solidFill>
                  <a:srgbClr val="FF0000"/>
                </a:solidFill>
              </a:rPr>
              <a:t>Layer</a:t>
            </a:r>
            <a:r>
              <a:rPr lang="ja-JP" altLang="en-US" sz="9600" b="1" dirty="0">
                <a:solidFill>
                  <a:srgbClr val="FF0000"/>
                </a:solidFill>
              </a:rPr>
              <a:t>に</a:t>
            </a:r>
            <a:r>
              <a:rPr lang="en-US" altLang="ja-JP" sz="9600" b="1" dirty="0">
                <a:solidFill>
                  <a:srgbClr val="FF0000"/>
                </a:solidFill>
              </a:rPr>
              <a:t>Hit</a:t>
            </a:r>
            <a:r>
              <a:rPr lang="ja-JP" altLang="en-US" sz="9600" b="1" dirty="0">
                <a:solidFill>
                  <a:srgbClr val="FF0000"/>
                </a:solidFill>
              </a:rPr>
              <a:t>があることを</a:t>
            </a:r>
            <a:r>
              <a:rPr lang="ja-JP" altLang="en-US" sz="9600" b="1" dirty="0" smtClean="0">
                <a:solidFill>
                  <a:srgbClr val="FF0000"/>
                </a:solidFill>
              </a:rPr>
              <a:t>要求　</a:t>
            </a:r>
            <a:endParaRPr lang="en-US" altLang="ja-JP" sz="9600" b="1" dirty="0">
              <a:solidFill>
                <a:srgbClr val="FF0000"/>
              </a:solidFill>
            </a:endParaRPr>
          </a:p>
          <a:p>
            <a:pPr marL="0" indent="0">
              <a:buFont typeface="Arial" pitchFamily="34" charset="0"/>
              <a:buNone/>
            </a:pPr>
            <a:endParaRPr lang="en-US" altLang="ja-JP" sz="2800" b="1" dirty="0" smtClean="0">
              <a:solidFill>
                <a:srgbClr val="FF0000"/>
              </a:solidFill>
            </a:endParaRPr>
          </a:p>
          <a:p>
            <a:pPr marL="0" indent="0">
              <a:buFont typeface="Arial" pitchFamily="34" charset="0"/>
              <a:buNone/>
            </a:pPr>
            <a:r>
              <a:rPr lang="ja-JP" altLang="en-US" sz="2400" dirty="0" smtClean="0"/>
              <a:t>　　　　　　　　　　　　　　　</a:t>
            </a:r>
            <a:endParaRPr lang="en-US" altLang="ja-JP" sz="2400" dirty="0" smtClean="0"/>
          </a:p>
        </p:txBody>
      </p:sp>
      <p:sp>
        <p:nvSpPr>
          <p:cNvPr id="28" name="正方形/長方形 27"/>
          <p:cNvSpPr/>
          <p:nvPr/>
        </p:nvSpPr>
        <p:spPr>
          <a:xfrm>
            <a:off x="103564" y="1196752"/>
            <a:ext cx="4180404"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ja-JP" altLang="en-US" sz="2000" b="1" dirty="0" smtClean="0"/>
              <a:t>実データ　</a:t>
            </a:r>
            <a:r>
              <a:rPr lang="en-US" altLang="ja-JP" sz="2000" b="1" dirty="0" smtClean="0"/>
              <a:t>2012/11/25 run 215091</a:t>
            </a:r>
            <a:endParaRPr lang="en-US" altLang="ja-JP" sz="2000" b="1" dirty="0"/>
          </a:p>
        </p:txBody>
      </p:sp>
      <p:sp>
        <p:nvSpPr>
          <p:cNvPr id="29" name="正方形/長方形 28"/>
          <p:cNvSpPr/>
          <p:nvPr/>
        </p:nvSpPr>
        <p:spPr>
          <a:xfrm>
            <a:off x="226031" y="3687415"/>
            <a:ext cx="3276859" cy="46166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r>
              <a:rPr lang="ja-JP" altLang="en-US" sz="2400" b="1" dirty="0" smtClean="0"/>
              <a:t>トラック再構成率の見積</a:t>
            </a:r>
            <a:endParaRPr lang="en-US" altLang="ja-JP" sz="2400" b="1" dirty="0"/>
          </a:p>
        </p:txBody>
      </p:sp>
      <p:sp>
        <p:nvSpPr>
          <p:cNvPr id="30" name="テキスト ボックス 29"/>
          <p:cNvSpPr txBox="1"/>
          <p:nvPr/>
        </p:nvSpPr>
        <p:spPr>
          <a:xfrm>
            <a:off x="2699792" y="5892377"/>
            <a:ext cx="432048" cy="584775"/>
          </a:xfrm>
          <a:prstGeom prst="rect">
            <a:avLst/>
          </a:prstGeom>
          <a:noFill/>
        </p:spPr>
        <p:txBody>
          <a:bodyPr wrap="square" rtlCol="0">
            <a:spAutoFit/>
          </a:bodyPr>
          <a:lstStyle/>
          <a:p>
            <a:r>
              <a:rPr kumimoji="1" lang="en-US" altLang="ja-JP" sz="3200" b="1" dirty="0" smtClean="0"/>
              <a:t>=</a:t>
            </a:r>
            <a:endParaRPr kumimoji="1" lang="ja-JP" altLang="en-US" sz="3200" b="1" dirty="0"/>
          </a:p>
        </p:txBody>
      </p:sp>
      <p:sp>
        <p:nvSpPr>
          <p:cNvPr id="32" name="テキスト ボックス 31"/>
          <p:cNvSpPr txBox="1"/>
          <p:nvPr/>
        </p:nvSpPr>
        <p:spPr>
          <a:xfrm>
            <a:off x="273702" y="724634"/>
            <a:ext cx="7463903" cy="400110"/>
          </a:xfrm>
          <a:prstGeom prst="rect">
            <a:avLst/>
          </a:prstGeom>
          <a:solidFill>
            <a:schemeClr val="lt1"/>
          </a:solidFill>
        </p:spPr>
        <p:txBody>
          <a:bodyPr wrap="none" rtlCol="0">
            <a:spAutoFit/>
          </a:bodyPr>
          <a:lstStyle/>
          <a:p>
            <a:r>
              <a:rPr lang="ja-JP" altLang="en-US" sz="2000" b="1" dirty="0" smtClean="0"/>
              <a:t>実データの</a:t>
            </a:r>
            <a:r>
              <a:rPr kumimoji="1" lang="ja-JP" altLang="en-US" sz="2000" b="1" dirty="0" smtClean="0"/>
              <a:t>ヒット情報をインプットとしてＦＴＫエミュレーションを行った</a:t>
            </a:r>
            <a:endParaRPr kumimoji="1" lang="en-US" altLang="ja-JP" sz="2000" b="1" dirty="0" smtClean="0"/>
          </a:p>
        </p:txBody>
      </p:sp>
    </p:spTree>
    <p:extLst>
      <p:ext uri="{BB962C8B-B14F-4D97-AF65-F5344CB8AC3E}">
        <p14:creationId xmlns:p14="http://schemas.microsoft.com/office/powerpoint/2010/main" val="3219049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3224" y="-171400"/>
            <a:ext cx="8229600" cy="1143000"/>
          </a:xfrm>
        </p:spPr>
        <p:txBody>
          <a:bodyPr>
            <a:normAutofit fontScale="90000"/>
          </a:bodyPr>
          <a:lstStyle/>
          <a:p>
            <a:r>
              <a:rPr kumimoji="1" lang="ja-JP" altLang="en-US" dirty="0" smtClean="0"/>
              <a:t>実データでのＦＴＫトラック再構成率</a:t>
            </a:r>
            <a:endParaRPr kumimoji="1" lang="ja-JP" altLang="en-US" dirty="0"/>
          </a:p>
        </p:txBody>
      </p:sp>
      <p:sp>
        <p:nvSpPr>
          <p:cNvPr id="10" name="テキスト ボックス 9"/>
          <p:cNvSpPr txBox="1"/>
          <p:nvPr/>
        </p:nvSpPr>
        <p:spPr>
          <a:xfrm>
            <a:off x="395536" y="4345940"/>
            <a:ext cx="8604448" cy="523220"/>
          </a:xfrm>
          <a:prstGeom prst="rect">
            <a:avLst/>
          </a:prstGeom>
          <a:noFill/>
          <a:ln>
            <a:noFill/>
          </a:ln>
        </p:spPr>
        <p:txBody>
          <a:bodyPr wrap="square" rtlCol="0">
            <a:spAutoFit/>
          </a:bodyPr>
          <a:lstStyle/>
          <a:p>
            <a:r>
              <a:rPr lang="en-US" altLang="ja-JP" sz="2800" b="1" dirty="0" smtClean="0"/>
              <a:t> </a:t>
            </a:r>
            <a:r>
              <a:rPr lang="en-US" altLang="ja-JP" sz="2400" b="1" dirty="0" smtClean="0"/>
              <a:t> </a:t>
            </a:r>
            <a:r>
              <a:rPr lang="en-US" altLang="ja-JP" sz="2800" b="1" dirty="0" smtClean="0">
                <a:solidFill>
                  <a:srgbClr val="FF0000"/>
                </a:solidFill>
              </a:rPr>
              <a:t>Efficiency :89±3%            </a:t>
            </a:r>
            <a:r>
              <a:rPr lang="en-US" altLang="ja-JP" sz="2800" b="1" dirty="0" smtClean="0"/>
              <a:t>η</a:t>
            </a:r>
            <a:r>
              <a:rPr lang="ja-JP" altLang="en-US" sz="2800" b="1" dirty="0" smtClean="0"/>
              <a:t>分解能</a:t>
            </a:r>
            <a:r>
              <a:rPr lang="en-US" altLang="ja-JP" sz="2800" b="1" dirty="0" smtClean="0"/>
              <a:t>: 1.86×10</a:t>
            </a:r>
            <a:r>
              <a:rPr lang="en-US" altLang="ja-JP" sz="2800" b="1" baseline="30000" dirty="0" smtClean="0"/>
              <a:t>-2</a:t>
            </a:r>
            <a:endParaRPr lang="en-US" altLang="ja-JP" sz="2800" b="1" baseline="30000" dirty="0" smtClean="0">
              <a:solidFill>
                <a:srgbClr val="FF0000"/>
              </a:solidFill>
            </a:endParaRPr>
          </a:p>
        </p:txBody>
      </p:sp>
      <p:sp>
        <p:nvSpPr>
          <p:cNvPr id="20" name="テキスト ボックス 19"/>
          <p:cNvSpPr txBox="1"/>
          <p:nvPr/>
        </p:nvSpPr>
        <p:spPr>
          <a:xfrm>
            <a:off x="7565609" y="4005064"/>
            <a:ext cx="390767" cy="369332"/>
          </a:xfrm>
          <a:prstGeom prst="rect">
            <a:avLst/>
          </a:prstGeom>
          <a:noFill/>
        </p:spPr>
        <p:txBody>
          <a:bodyPr wrap="square" rtlCol="0">
            <a:spAutoFit/>
          </a:bodyPr>
          <a:lstStyle/>
          <a:p>
            <a:r>
              <a:rPr lang="en-US" altLang="ja-JP" b="1" dirty="0"/>
              <a:t>η</a:t>
            </a:r>
            <a:endParaRPr kumimoji="1" lang="ja-JP" altLang="en-US" b="1"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712" y="924728"/>
            <a:ext cx="3513270" cy="3335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3573180" y="3912877"/>
            <a:ext cx="390767" cy="369332"/>
          </a:xfrm>
          <a:prstGeom prst="rect">
            <a:avLst/>
          </a:prstGeom>
          <a:noFill/>
        </p:spPr>
        <p:txBody>
          <a:bodyPr wrap="square" rtlCol="0">
            <a:spAutoFit/>
          </a:bodyPr>
          <a:lstStyle/>
          <a:p>
            <a:r>
              <a:rPr lang="en-US" altLang="ja-JP" b="1" dirty="0"/>
              <a:t>η</a:t>
            </a:r>
            <a:endParaRPr kumimoji="1" lang="ja-JP" altLang="en-US" b="1" dirty="0"/>
          </a:p>
        </p:txBody>
      </p:sp>
      <p:sp>
        <p:nvSpPr>
          <p:cNvPr id="21" name="テキスト ボックス 20"/>
          <p:cNvSpPr txBox="1"/>
          <p:nvPr/>
        </p:nvSpPr>
        <p:spPr>
          <a:xfrm>
            <a:off x="323527" y="5057889"/>
            <a:ext cx="8486913" cy="1323439"/>
          </a:xfrm>
          <a:prstGeom prst="rect">
            <a:avLst/>
          </a:prstGeom>
          <a:noFill/>
        </p:spPr>
        <p:txBody>
          <a:bodyPr wrap="square" rtlCol="0">
            <a:spAutoFit/>
          </a:bodyPr>
          <a:lstStyle/>
          <a:p>
            <a:r>
              <a:rPr kumimoji="1" lang="ja-JP" altLang="en-US" sz="2400" b="1" dirty="0" smtClean="0">
                <a:solidFill>
                  <a:srgbClr val="FF0000"/>
                </a:solidFill>
              </a:rPr>
              <a:t>今回のパターン数ではＭＣからの予想</a:t>
            </a:r>
            <a:r>
              <a:rPr kumimoji="1" lang="en-US" altLang="ja-JP" sz="2400" b="1" dirty="0" smtClean="0">
                <a:solidFill>
                  <a:srgbClr val="FF0000"/>
                </a:solidFill>
              </a:rPr>
              <a:t>~90%</a:t>
            </a:r>
            <a:r>
              <a:rPr kumimoji="1" lang="ja-JP" altLang="en-US" sz="2400" b="1" dirty="0" smtClean="0">
                <a:solidFill>
                  <a:srgbClr val="FF0000"/>
                </a:solidFill>
              </a:rPr>
              <a:t>と一致し、</a:t>
            </a:r>
            <a:endParaRPr kumimoji="1" lang="en-US" altLang="ja-JP" sz="2400" b="1" dirty="0" smtClean="0">
              <a:solidFill>
                <a:srgbClr val="FF0000"/>
              </a:solidFill>
            </a:endParaRPr>
          </a:p>
          <a:p>
            <a:r>
              <a:rPr kumimoji="1" lang="ja-JP" altLang="en-US" sz="2400" b="1" dirty="0" smtClean="0">
                <a:solidFill>
                  <a:srgbClr val="FF0000"/>
                </a:solidFill>
              </a:rPr>
              <a:t>実データでもＦＴＫのパフォーマンスは保たれることが確認された</a:t>
            </a:r>
            <a:endParaRPr kumimoji="1" lang="en-US" altLang="ja-JP" sz="2400" b="1" dirty="0" smtClean="0"/>
          </a:p>
          <a:p>
            <a:endParaRPr lang="en-US" altLang="ja-JP" sz="1200" b="1" dirty="0" smtClean="0"/>
          </a:p>
          <a:p>
            <a:r>
              <a:rPr lang="en-US" altLang="ja-JP" b="1" dirty="0" smtClean="0">
                <a:solidFill>
                  <a:srgbClr val="0000FF"/>
                </a:solidFill>
              </a:rPr>
              <a:t>※</a:t>
            </a:r>
            <a:r>
              <a:rPr lang="ja-JP" altLang="en-US" b="1" dirty="0" smtClean="0">
                <a:solidFill>
                  <a:srgbClr val="0000FF"/>
                </a:solidFill>
              </a:rPr>
              <a:t>実際の運用時は、再構成率</a:t>
            </a:r>
            <a:r>
              <a:rPr lang="en-US" altLang="ja-JP" b="1" dirty="0" smtClean="0">
                <a:solidFill>
                  <a:srgbClr val="0000FF"/>
                </a:solidFill>
              </a:rPr>
              <a:t>~95%</a:t>
            </a:r>
            <a:r>
              <a:rPr lang="ja-JP" altLang="en-US" b="1" dirty="0" smtClean="0">
                <a:solidFill>
                  <a:srgbClr val="0000FF"/>
                </a:solidFill>
              </a:rPr>
              <a:t>保障するパターン数を使用する</a:t>
            </a:r>
            <a:endParaRPr lang="en-US" altLang="ja-JP" b="1" dirty="0" smtClean="0">
              <a:solidFill>
                <a:srgbClr val="0000FF"/>
              </a:solidFill>
            </a:endParaRPr>
          </a:p>
        </p:txBody>
      </p:sp>
      <p:sp>
        <p:nvSpPr>
          <p:cNvPr id="14" name="テキスト ボックス 13"/>
          <p:cNvSpPr txBox="1"/>
          <p:nvPr/>
        </p:nvSpPr>
        <p:spPr>
          <a:xfrm rot="16200000">
            <a:off x="-74171" y="1738467"/>
            <a:ext cx="1164730" cy="369332"/>
          </a:xfrm>
          <a:prstGeom prst="rect">
            <a:avLst/>
          </a:prstGeom>
          <a:noFill/>
        </p:spPr>
        <p:txBody>
          <a:bodyPr wrap="square" rtlCol="0">
            <a:spAutoFit/>
          </a:bodyPr>
          <a:lstStyle/>
          <a:p>
            <a:r>
              <a:rPr lang="en-US" altLang="ja-JP" b="1" dirty="0" smtClean="0"/>
              <a:t>Efficiency</a:t>
            </a:r>
            <a:endParaRPr kumimoji="1" lang="ja-JP" altLang="en-US" b="1" dirty="0"/>
          </a:p>
        </p:txBody>
      </p:sp>
      <p:sp>
        <p:nvSpPr>
          <p:cNvPr id="27" name="テキスト ボックス 26"/>
          <p:cNvSpPr txBox="1"/>
          <p:nvPr/>
        </p:nvSpPr>
        <p:spPr>
          <a:xfrm rot="16200000">
            <a:off x="3660206" y="1739214"/>
            <a:ext cx="1022207" cy="369332"/>
          </a:xfrm>
          <a:prstGeom prst="rect">
            <a:avLst/>
          </a:prstGeom>
          <a:noFill/>
        </p:spPr>
        <p:txBody>
          <a:bodyPr wrap="square" rtlCol="0">
            <a:spAutoFit/>
          </a:bodyPr>
          <a:lstStyle/>
          <a:p>
            <a:r>
              <a:rPr lang="en-US" altLang="ja-JP" b="1" dirty="0" smtClean="0"/>
              <a:t>ENTRIES</a:t>
            </a:r>
            <a:endParaRPr kumimoji="1" lang="ja-JP" altLang="en-US" b="1" dirty="0"/>
          </a:p>
        </p:txBody>
      </p:sp>
      <p:sp>
        <p:nvSpPr>
          <p:cNvPr id="26" name="正方形/長方形 25"/>
          <p:cNvSpPr/>
          <p:nvPr/>
        </p:nvSpPr>
        <p:spPr>
          <a:xfrm>
            <a:off x="323528" y="957580"/>
            <a:ext cx="993342" cy="350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4221252" y="948355"/>
            <a:ext cx="1142836" cy="3508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827584" y="948355"/>
            <a:ext cx="3195105" cy="400110"/>
          </a:xfrm>
          <a:prstGeom prst="rect">
            <a:avLst/>
          </a:prstGeom>
          <a:noFill/>
        </p:spPr>
        <p:txBody>
          <a:bodyPr wrap="none" rtlCol="0">
            <a:spAutoFit/>
          </a:bodyPr>
          <a:lstStyle/>
          <a:p>
            <a:r>
              <a:rPr kumimoji="1" lang="ja-JP" altLang="en-US" sz="2000" b="1" dirty="0" smtClean="0">
                <a:solidFill>
                  <a:srgbClr val="FF0000"/>
                </a:solidFill>
              </a:rPr>
              <a:t>実データのトラック再構成率</a:t>
            </a:r>
            <a:endParaRPr kumimoji="1" lang="ja-JP" altLang="en-US" sz="2000" b="1" dirty="0">
              <a:solidFill>
                <a:srgbClr val="FF0000"/>
              </a:solidFill>
            </a:endParaRPr>
          </a:p>
        </p:txBody>
      </p:sp>
      <p:sp>
        <p:nvSpPr>
          <p:cNvPr id="32" name="テキスト ボックス 31"/>
          <p:cNvSpPr txBox="1"/>
          <p:nvPr/>
        </p:nvSpPr>
        <p:spPr>
          <a:xfrm>
            <a:off x="8810441" y="6496418"/>
            <a:ext cx="432048" cy="369332"/>
          </a:xfrm>
          <a:prstGeom prst="rect">
            <a:avLst/>
          </a:prstGeom>
          <a:noFill/>
        </p:spPr>
        <p:txBody>
          <a:bodyPr wrap="square" rtlCol="0">
            <a:spAutoFit/>
          </a:bodyPr>
          <a:lstStyle/>
          <a:p>
            <a:r>
              <a:rPr lang="en-US" altLang="ja-JP" dirty="0"/>
              <a:t>7</a:t>
            </a:r>
            <a:endParaRPr kumimoji="1" lang="en-US" altLang="ja-JP" dirty="0" smtClean="0"/>
          </a:p>
        </p:txBody>
      </p:sp>
      <p:pic>
        <p:nvPicPr>
          <p:cNvPr id="2054" name="Picture 6" descr="http://www2.kylab.sci.waseda.ac.jp/~toshi/public_html.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7" y="1196752"/>
            <a:ext cx="3600400" cy="2960254"/>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5125075" y="799726"/>
            <a:ext cx="1008112"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694542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ext Box 11"/>
          <p:cNvSpPr txBox="1">
            <a:spLocks noChangeArrowheads="1"/>
          </p:cNvSpPr>
          <p:nvPr/>
        </p:nvSpPr>
        <p:spPr bwMode="auto">
          <a:xfrm>
            <a:off x="743124" y="4606776"/>
            <a:ext cx="7775401" cy="406400"/>
          </a:xfrm>
          <a:prstGeom prst="rect">
            <a:avLst/>
          </a:prstGeom>
          <a:noFill/>
          <a:ln w="9525" algn="ctr">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ja-JP"/>
            </a:defPPr>
            <a:lvl1pPr>
              <a:spcBef>
                <a:spcPct val="50000"/>
              </a:spcBef>
              <a:defRPr sz="2000" b="1">
                <a:solidFill>
                  <a:srgbClr val="CC3300"/>
                </a:solidFill>
                <a:latin typeface="Arial" charset="0"/>
                <a:ea typeface="ＭＳ Ｐゴシック" charset="-128"/>
              </a:defRPr>
            </a:lvl1pPr>
            <a:lvl2pPr marL="742950" indent="-285750">
              <a:defRPr>
                <a:latin typeface="Arial" charset="0"/>
                <a:ea typeface="ＭＳ Ｐゴシック" charset="-128"/>
              </a:defRPr>
            </a:lvl2pPr>
            <a:lvl3pPr marL="1143000" indent="-228600">
              <a:defRPr>
                <a:latin typeface="Arial" charset="0"/>
                <a:ea typeface="ＭＳ Ｐゴシック" charset="-128"/>
              </a:defRPr>
            </a:lvl3pPr>
            <a:lvl4pPr marL="1600200" indent="-228600">
              <a:defRPr>
                <a:latin typeface="Arial" charset="0"/>
                <a:ea typeface="ＭＳ Ｐゴシック" charset="-128"/>
              </a:defRPr>
            </a:lvl4pPr>
            <a:lvl5pPr marL="2057400" indent="-228600">
              <a:defRPr>
                <a:latin typeface="Arial" charset="0"/>
                <a:ea typeface="ＭＳ Ｐゴシック" charset="-128"/>
              </a:defRPr>
            </a:lvl5pPr>
            <a:lvl6pPr marL="2514600" indent="-228600" eaLnBrk="0" fontAlgn="base" hangingPunct="0">
              <a:spcBef>
                <a:spcPct val="0"/>
              </a:spcBef>
              <a:spcAft>
                <a:spcPct val="0"/>
              </a:spcAft>
              <a:defRPr>
                <a:latin typeface="Arial" charset="0"/>
                <a:ea typeface="ＭＳ Ｐゴシック" charset="-128"/>
              </a:defRPr>
            </a:lvl6pPr>
            <a:lvl7pPr marL="2971800" indent="-228600" eaLnBrk="0" fontAlgn="base" hangingPunct="0">
              <a:spcBef>
                <a:spcPct val="0"/>
              </a:spcBef>
              <a:spcAft>
                <a:spcPct val="0"/>
              </a:spcAft>
              <a:defRPr>
                <a:latin typeface="Arial" charset="0"/>
                <a:ea typeface="ＭＳ Ｐゴシック" charset="-128"/>
              </a:defRPr>
            </a:lvl7pPr>
            <a:lvl8pPr marL="3429000" indent="-228600" eaLnBrk="0" fontAlgn="base" hangingPunct="0">
              <a:spcBef>
                <a:spcPct val="0"/>
              </a:spcBef>
              <a:spcAft>
                <a:spcPct val="0"/>
              </a:spcAft>
              <a:defRPr>
                <a:latin typeface="Arial" charset="0"/>
                <a:ea typeface="ＭＳ Ｐゴシック" charset="-128"/>
              </a:defRPr>
            </a:lvl8pPr>
            <a:lvl9pPr marL="3886200" indent="-228600" eaLnBrk="0" fontAlgn="base" hangingPunct="0">
              <a:spcBef>
                <a:spcPct val="0"/>
              </a:spcBef>
              <a:spcAft>
                <a:spcPct val="0"/>
              </a:spcAft>
              <a:defRPr>
                <a:latin typeface="Arial" charset="0"/>
                <a:ea typeface="ＭＳ Ｐゴシック" charset="-128"/>
              </a:defRPr>
            </a:lvl9pPr>
          </a:lstStyle>
          <a:p>
            <a:r>
              <a:rPr lang="ja-JP" altLang="en-US" dirty="0" smtClean="0">
                <a:solidFill>
                  <a:srgbClr val="FF0000"/>
                </a:solidFill>
              </a:rPr>
              <a:t>→各ボード</a:t>
            </a:r>
            <a:r>
              <a:rPr lang="ja-JP" altLang="en-US" dirty="0">
                <a:solidFill>
                  <a:srgbClr val="FF0000"/>
                </a:solidFill>
              </a:rPr>
              <a:t>ごとに処理時間を計算して</a:t>
            </a:r>
            <a:r>
              <a:rPr lang="en-US" altLang="ja-JP" dirty="0">
                <a:solidFill>
                  <a:srgbClr val="FF0000"/>
                </a:solidFill>
              </a:rPr>
              <a:t>Total</a:t>
            </a:r>
            <a:r>
              <a:rPr lang="ja-JP" altLang="en-US" dirty="0">
                <a:solidFill>
                  <a:srgbClr val="FF0000"/>
                </a:solidFill>
              </a:rPr>
              <a:t>時間を</a:t>
            </a:r>
            <a:r>
              <a:rPr lang="ja-JP" altLang="en-US" dirty="0" smtClean="0">
                <a:solidFill>
                  <a:srgbClr val="FF0000"/>
                </a:solidFill>
              </a:rPr>
              <a:t>見積もる</a:t>
            </a:r>
            <a:endParaRPr lang="ja-JP" altLang="en-US" dirty="0">
              <a:solidFill>
                <a:srgbClr val="FF0000"/>
              </a:solidFill>
            </a:endParaRPr>
          </a:p>
        </p:txBody>
      </p:sp>
      <p:sp>
        <p:nvSpPr>
          <p:cNvPr id="11307" name="Text Box 53"/>
          <p:cNvSpPr txBox="1">
            <a:spLocks noChangeArrowheads="1"/>
          </p:cNvSpPr>
          <p:nvPr/>
        </p:nvSpPr>
        <p:spPr bwMode="auto">
          <a:xfrm>
            <a:off x="179388" y="692696"/>
            <a:ext cx="10810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pPr>
            <a:r>
              <a:rPr kumimoji="1" lang="en-US" altLang="ja-JP" sz="2000" b="1" dirty="0">
                <a:solidFill>
                  <a:srgbClr val="FF0000"/>
                </a:solidFill>
              </a:rPr>
              <a:t>&lt;</a:t>
            </a:r>
            <a:r>
              <a:rPr kumimoji="1" lang="ja-JP" altLang="en-US" sz="2000" b="1" dirty="0">
                <a:solidFill>
                  <a:srgbClr val="FF0000"/>
                </a:solidFill>
              </a:rPr>
              <a:t>目的</a:t>
            </a:r>
            <a:r>
              <a:rPr kumimoji="1" lang="en-US" altLang="ja-JP" sz="2000" b="1" dirty="0">
                <a:solidFill>
                  <a:srgbClr val="FF0000"/>
                </a:solidFill>
              </a:rPr>
              <a:t>&gt;</a:t>
            </a:r>
          </a:p>
        </p:txBody>
      </p:sp>
      <p:sp>
        <p:nvSpPr>
          <p:cNvPr id="11308" name="Text Box 54"/>
          <p:cNvSpPr txBox="1">
            <a:spLocks noChangeArrowheads="1"/>
          </p:cNvSpPr>
          <p:nvPr/>
        </p:nvSpPr>
        <p:spPr bwMode="auto">
          <a:xfrm>
            <a:off x="-79492" y="1173232"/>
            <a:ext cx="9341351" cy="815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spcBef>
                <a:spcPct val="50000"/>
              </a:spcBef>
            </a:pPr>
            <a:r>
              <a:rPr kumimoji="1" lang="en-US" altLang="ja-JP" sz="2000" b="1" dirty="0" smtClean="0"/>
              <a:t>FTK</a:t>
            </a:r>
            <a:r>
              <a:rPr lang="ja-JP" altLang="en-US" sz="2000" b="1" dirty="0" smtClean="0"/>
              <a:t>は</a:t>
            </a:r>
            <a:r>
              <a:rPr lang="en-US" altLang="ja-JP" sz="2000" b="1" dirty="0" smtClean="0"/>
              <a:t>Lv2</a:t>
            </a:r>
            <a:r>
              <a:rPr lang="ja-JP" altLang="en-US" sz="2000" b="1" dirty="0" smtClean="0"/>
              <a:t>の判断開始前に全トラック情報を出力する→</a:t>
            </a:r>
            <a:r>
              <a:rPr lang="ja-JP" altLang="en-US" sz="2000" b="1" dirty="0" smtClean="0">
                <a:solidFill>
                  <a:srgbClr val="FF0000"/>
                </a:solidFill>
              </a:rPr>
              <a:t>処理速度が重要</a:t>
            </a:r>
            <a:endParaRPr kumimoji="1" lang="en-US" altLang="ja-JP" sz="2000" b="1" dirty="0" smtClean="0">
              <a:solidFill>
                <a:srgbClr val="FF0000"/>
              </a:solidFill>
            </a:endParaRPr>
          </a:p>
          <a:p>
            <a:pPr eaLnBrk="1" hangingPunct="1">
              <a:spcBef>
                <a:spcPct val="50000"/>
              </a:spcBef>
            </a:pPr>
            <a:r>
              <a:rPr kumimoji="1" lang="ja-JP" altLang="en-US" b="1" dirty="0" smtClean="0"/>
              <a:t>処理待ちで</a:t>
            </a:r>
            <a:r>
              <a:rPr kumimoji="1" lang="en-US" altLang="ja-JP" b="1" dirty="0" smtClean="0"/>
              <a:t>Trigger</a:t>
            </a:r>
            <a:r>
              <a:rPr kumimoji="1" lang="ja-JP" altLang="en-US" b="1" dirty="0" smtClean="0"/>
              <a:t>の</a:t>
            </a:r>
            <a:r>
              <a:rPr kumimoji="1" lang="en-US" altLang="ja-JP" b="1" dirty="0" smtClean="0"/>
              <a:t>Dead time</a:t>
            </a:r>
            <a:r>
              <a:rPr kumimoji="1" lang="ja-JP" altLang="en-US" b="1" dirty="0" smtClean="0"/>
              <a:t>を生じたり、最大処理時間が</a:t>
            </a:r>
            <a:r>
              <a:rPr kumimoji="1" lang="en-US" altLang="ja-JP" b="1" dirty="0" smtClean="0"/>
              <a:t>Lv2</a:t>
            </a:r>
            <a:r>
              <a:rPr kumimoji="1" lang="ja-JP" altLang="en-US" b="1" dirty="0" smtClean="0"/>
              <a:t>の要求を超えてはいけない</a:t>
            </a:r>
            <a:endParaRPr kumimoji="1" lang="en-US" altLang="ja-JP" b="1" dirty="0"/>
          </a:p>
        </p:txBody>
      </p:sp>
      <p:sp>
        <p:nvSpPr>
          <p:cNvPr id="45" name="タイトル 1"/>
          <p:cNvSpPr txBox="1">
            <a:spLocks/>
          </p:cNvSpPr>
          <p:nvPr/>
        </p:nvSpPr>
        <p:spPr>
          <a:xfrm>
            <a:off x="-417240" y="-18256"/>
            <a:ext cx="8229600" cy="114300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t>FTK</a:t>
            </a:r>
            <a:r>
              <a:rPr lang="ja-JP" altLang="en-US" dirty="0" smtClean="0"/>
              <a:t>の実行処理時間の見積もり</a:t>
            </a:r>
            <a:endParaRPr lang="ja-JP" altLang="en-US" dirty="0"/>
          </a:p>
        </p:txBody>
      </p:sp>
      <p:sp>
        <p:nvSpPr>
          <p:cNvPr id="46" name="テキスト ボックス 45"/>
          <p:cNvSpPr txBox="1"/>
          <p:nvPr/>
        </p:nvSpPr>
        <p:spPr>
          <a:xfrm>
            <a:off x="8810441" y="6496418"/>
            <a:ext cx="432048" cy="369332"/>
          </a:xfrm>
          <a:prstGeom prst="rect">
            <a:avLst/>
          </a:prstGeom>
          <a:noFill/>
        </p:spPr>
        <p:txBody>
          <a:bodyPr wrap="square" rtlCol="0">
            <a:spAutoFit/>
          </a:bodyPr>
          <a:lstStyle/>
          <a:p>
            <a:r>
              <a:rPr lang="en-US" altLang="ja-JP" dirty="0"/>
              <a:t>8</a:t>
            </a:r>
            <a:endParaRPr kumimoji="1" lang="en-US" altLang="ja-JP" dirty="0" smtClean="0"/>
          </a:p>
        </p:txBody>
      </p:sp>
      <p:sp>
        <p:nvSpPr>
          <p:cNvPr id="47" name="Rectangle 17"/>
          <p:cNvSpPr>
            <a:spLocks noChangeArrowheads="1"/>
          </p:cNvSpPr>
          <p:nvPr/>
        </p:nvSpPr>
        <p:spPr bwMode="auto">
          <a:xfrm>
            <a:off x="1187624" y="3517131"/>
            <a:ext cx="719138" cy="520700"/>
          </a:xfrm>
          <a:prstGeom prst="rect">
            <a:avLst/>
          </a:prstGeom>
          <a:solidFill>
            <a:srgbClr val="CCFFCC"/>
          </a:solidFill>
          <a:ln w="9525">
            <a:solidFill>
              <a:schemeClr val="tx1"/>
            </a:solidFill>
            <a:miter lim="800000"/>
            <a:headEnd/>
            <a:tailEnd/>
          </a:ln>
        </p:spPr>
        <p:txBody>
          <a:bodyPr wrap="none" anchor="ctr"/>
          <a:lstStyle/>
          <a:p>
            <a:pPr algn="ctr" eaLnBrk="1" hangingPunct="1"/>
            <a:r>
              <a:rPr lang="en-US" altLang="ja-JP" sz="2000" b="1">
                <a:latin typeface="Times New Roman" pitchFamily="18" charset="0"/>
                <a:cs typeface="Times New Roman" pitchFamily="18" charset="0"/>
              </a:rPr>
              <a:t>DF</a:t>
            </a:r>
          </a:p>
        </p:txBody>
      </p:sp>
      <p:sp>
        <p:nvSpPr>
          <p:cNvPr id="48" name="Rectangle 18"/>
          <p:cNvSpPr>
            <a:spLocks noChangeArrowheads="1"/>
          </p:cNvSpPr>
          <p:nvPr/>
        </p:nvSpPr>
        <p:spPr bwMode="auto">
          <a:xfrm>
            <a:off x="1979712" y="3517131"/>
            <a:ext cx="719137" cy="485775"/>
          </a:xfrm>
          <a:prstGeom prst="rect">
            <a:avLst/>
          </a:prstGeom>
          <a:solidFill>
            <a:srgbClr val="FFCC99"/>
          </a:solidFill>
          <a:ln w="9525">
            <a:solidFill>
              <a:schemeClr val="tx1"/>
            </a:solidFill>
            <a:miter lim="800000"/>
            <a:headEnd/>
            <a:tailEnd/>
          </a:ln>
        </p:spPr>
        <p:txBody>
          <a:bodyPr wrap="none" anchor="ctr"/>
          <a:lstStyle/>
          <a:p>
            <a:pPr algn="ctr" eaLnBrk="1" hangingPunct="1"/>
            <a:r>
              <a:rPr kumimoji="1" lang="en-US" altLang="ja-JP" b="1">
                <a:latin typeface="Times New Roman" pitchFamily="18" charset="0"/>
              </a:rPr>
              <a:t>DO</a:t>
            </a:r>
          </a:p>
        </p:txBody>
      </p:sp>
      <p:sp>
        <p:nvSpPr>
          <p:cNvPr id="49" name="Rectangle 19"/>
          <p:cNvSpPr>
            <a:spLocks noChangeArrowheads="1"/>
          </p:cNvSpPr>
          <p:nvPr/>
        </p:nvSpPr>
        <p:spPr bwMode="auto">
          <a:xfrm>
            <a:off x="3131840" y="3526656"/>
            <a:ext cx="720725" cy="504825"/>
          </a:xfrm>
          <a:prstGeom prst="rect">
            <a:avLst/>
          </a:prstGeom>
          <a:solidFill>
            <a:srgbClr val="FF99CC"/>
          </a:solidFill>
          <a:ln w="9525">
            <a:solidFill>
              <a:schemeClr val="tx1"/>
            </a:solidFill>
            <a:miter lim="800000"/>
            <a:headEnd/>
            <a:tailEnd/>
          </a:ln>
        </p:spPr>
        <p:txBody>
          <a:bodyPr wrap="none" anchor="ctr"/>
          <a:lstStyle/>
          <a:p>
            <a:pPr algn="ctr" eaLnBrk="1" hangingPunct="1"/>
            <a:r>
              <a:rPr kumimoji="1" lang="en-US" altLang="ja-JP" b="1" dirty="0">
                <a:latin typeface="Times New Roman" pitchFamily="18" charset="0"/>
              </a:rPr>
              <a:t>AM</a:t>
            </a:r>
          </a:p>
        </p:txBody>
      </p:sp>
      <p:sp>
        <p:nvSpPr>
          <p:cNvPr id="50" name="Rectangle 20"/>
          <p:cNvSpPr>
            <a:spLocks noChangeArrowheads="1"/>
          </p:cNvSpPr>
          <p:nvPr/>
        </p:nvSpPr>
        <p:spPr bwMode="auto">
          <a:xfrm>
            <a:off x="4139952" y="3517131"/>
            <a:ext cx="720725" cy="485775"/>
          </a:xfrm>
          <a:prstGeom prst="rect">
            <a:avLst/>
          </a:prstGeom>
          <a:solidFill>
            <a:srgbClr val="FFCC99"/>
          </a:solidFill>
          <a:ln w="9525">
            <a:solidFill>
              <a:schemeClr val="tx1"/>
            </a:solidFill>
            <a:miter lim="800000"/>
            <a:headEnd/>
            <a:tailEnd/>
          </a:ln>
        </p:spPr>
        <p:txBody>
          <a:bodyPr wrap="none" anchor="ctr"/>
          <a:lstStyle/>
          <a:p>
            <a:pPr algn="ctr" eaLnBrk="1" hangingPunct="1"/>
            <a:r>
              <a:rPr kumimoji="1" lang="en-US" altLang="ja-JP" b="1">
                <a:latin typeface="Times New Roman" pitchFamily="18" charset="0"/>
              </a:rPr>
              <a:t>DO</a:t>
            </a:r>
          </a:p>
        </p:txBody>
      </p:sp>
      <p:sp>
        <p:nvSpPr>
          <p:cNvPr id="51" name="Rectangle 21" descr="セーム皮"/>
          <p:cNvSpPr>
            <a:spLocks noChangeArrowheads="1"/>
          </p:cNvSpPr>
          <p:nvPr/>
        </p:nvSpPr>
        <p:spPr bwMode="auto">
          <a:xfrm>
            <a:off x="4932040" y="3517131"/>
            <a:ext cx="720725" cy="504825"/>
          </a:xfrm>
          <a:prstGeom prst="rect">
            <a:avLst/>
          </a:prstGeom>
          <a:blipFill dpi="0" rotWithShape="1">
            <a:blip r:embed="rId3"/>
            <a:srcRect/>
            <a:tile tx="0" ty="0" sx="100000" sy="100000" flip="none" algn="tl"/>
          </a:blipFill>
          <a:ln w="9525">
            <a:solidFill>
              <a:schemeClr val="tx1"/>
            </a:solidFill>
            <a:miter lim="800000"/>
            <a:headEnd/>
            <a:tailEnd/>
          </a:ln>
        </p:spPr>
        <p:txBody>
          <a:bodyPr wrap="none" anchor="ctr"/>
          <a:lstStyle/>
          <a:p>
            <a:pPr algn="ctr" eaLnBrk="1" hangingPunct="1"/>
            <a:r>
              <a:rPr kumimoji="1" lang="en-US" altLang="ja-JP" b="1">
                <a:latin typeface="Times New Roman" pitchFamily="18" charset="0"/>
              </a:rPr>
              <a:t>TF</a:t>
            </a:r>
          </a:p>
        </p:txBody>
      </p:sp>
      <p:sp>
        <p:nvSpPr>
          <p:cNvPr id="52" name="Rectangle 22"/>
          <p:cNvSpPr>
            <a:spLocks noChangeArrowheads="1"/>
          </p:cNvSpPr>
          <p:nvPr/>
        </p:nvSpPr>
        <p:spPr bwMode="auto">
          <a:xfrm>
            <a:off x="5723483" y="3517131"/>
            <a:ext cx="720725" cy="504825"/>
          </a:xfrm>
          <a:prstGeom prst="rect">
            <a:avLst/>
          </a:prstGeom>
          <a:solidFill>
            <a:srgbClr val="CCCCFF"/>
          </a:solidFill>
          <a:ln w="9525">
            <a:solidFill>
              <a:schemeClr val="tx1"/>
            </a:solidFill>
            <a:miter lim="800000"/>
            <a:headEnd/>
            <a:tailEnd/>
          </a:ln>
        </p:spPr>
        <p:txBody>
          <a:bodyPr wrap="none" anchor="ctr"/>
          <a:lstStyle/>
          <a:p>
            <a:pPr algn="ctr" eaLnBrk="1" hangingPunct="1"/>
            <a:r>
              <a:rPr kumimoji="1" lang="en-US" altLang="ja-JP" b="1">
                <a:latin typeface="Times New Roman" pitchFamily="18" charset="0"/>
              </a:rPr>
              <a:t>HW</a:t>
            </a:r>
          </a:p>
        </p:txBody>
      </p:sp>
      <p:sp>
        <p:nvSpPr>
          <p:cNvPr id="54" name="Text Box 24"/>
          <p:cNvSpPr txBox="1">
            <a:spLocks noChangeArrowheads="1"/>
          </p:cNvSpPr>
          <p:nvPr/>
        </p:nvSpPr>
        <p:spPr bwMode="auto">
          <a:xfrm>
            <a:off x="2821247" y="2204864"/>
            <a:ext cx="2182801" cy="40011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spcBef>
                <a:spcPct val="50000"/>
              </a:spcBef>
            </a:pPr>
            <a:r>
              <a:rPr lang="ja-JP" altLang="en-US" sz="2000" b="1" dirty="0" smtClean="0">
                <a:solidFill>
                  <a:schemeClr val="tx2"/>
                </a:solidFill>
              </a:rPr>
              <a:t>パターンマッチ</a:t>
            </a:r>
            <a:endParaRPr lang="ja-JP" altLang="en-US" sz="2000" b="1" dirty="0">
              <a:solidFill>
                <a:schemeClr val="tx2"/>
              </a:solidFill>
            </a:endParaRPr>
          </a:p>
        </p:txBody>
      </p:sp>
      <p:sp>
        <p:nvSpPr>
          <p:cNvPr id="55" name="AutoShape 26"/>
          <p:cNvSpPr>
            <a:spLocks/>
          </p:cNvSpPr>
          <p:nvPr/>
        </p:nvSpPr>
        <p:spPr bwMode="auto">
          <a:xfrm rot="5400000">
            <a:off x="1835771" y="2374131"/>
            <a:ext cx="360362" cy="1944688"/>
          </a:xfrm>
          <a:prstGeom prst="leftBrace">
            <a:avLst>
              <a:gd name="adj1" fmla="val 4497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ja-JP" altLang="en-US" sz="4000">
              <a:solidFill>
                <a:schemeClr val="tx2"/>
              </a:solidFill>
            </a:endParaRPr>
          </a:p>
        </p:txBody>
      </p:sp>
      <p:sp>
        <p:nvSpPr>
          <p:cNvPr id="56" name="Text Box 27"/>
          <p:cNvSpPr txBox="1">
            <a:spLocks noChangeArrowheads="1"/>
          </p:cNvSpPr>
          <p:nvPr/>
        </p:nvSpPr>
        <p:spPr bwMode="auto">
          <a:xfrm>
            <a:off x="1476375" y="5023197"/>
            <a:ext cx="511175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pPr>
            <a:r>
              <a:rPr kumimoji="1" lang="ja-JP" altLang="en-US" sz="2000" b="1" dirty="0">
                <a:solidFill>
                  <a:srgbClr val="CC3300"/>
                </a:solidFill>
              </a:rPr>
              <a:t>パイプラインなので，それぞれで</a:t>
            </a:r>
          </a:p>
          <a:p>
            <a:pPr algn="ctr" eaLnBrk="1" hangingPunct="1">
              <a:spcBef>
                <a:spcPct val="50000"/>
              </a:spcBef>
            </a:pPr>
            <a:r>
              <a:rPr kumimoji="1" lang="ja-JP" altLang="en-US" sz="2000" b="1" dirty="0" smtClean="0">
                <a:solidFill>
                  <a:srgbClr val="CC3300"/>
                </a:solidFill>
              </a:rPr>
              <a:t>時間かがるところが</a:t>
            </a:r>
            <a:r>
              <a:rPr kumimoji="1" lang="ja-JP" altLang="en-US" sz="2000" b="1" dirty="0">
                <a:solidFill>
                  <a:srgbClr val="CC3300"/>
                </a:solidFill>
              </a:rPr>
              <a:t>全体の出力時間に影響！</a:t>
            </a:r>
          </a:p>
        </p:txBody>
      </p:sp>
      <p:sp>
        <p:nvSpPr>
          <p:cNvPr id="57" name="Oval 29"/>
          <p:cNvSpPr>
            <a:spLocks noChangeArrowheads="1"/>
          </p:cNvSpPr>
          <p:nvPr/>
        </p:nvSpPr>
        <p:spPr bwMode="auto">
          <a:xfrm>
            <a:off x="827088" y="3661594"/>
            <a:ext cx="217487" cy="2159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ja-JP" altLang="en-US" sz="4000">
              <a:solidFill>
                <a:schemeClr val="tx2"/>
              </a:solidFill>
            </a:endParaRPr>
          </a:p>
        </p:txBody>
      </p:sp>
      <p:sp>
        <p:nvSpPr>
          <p:cNvPr id="58" name="Oval 30"/>
          <p:cNvSpPr>
            <a:spLocks noChangeArrowheads="1"/>
          </p:cNvSpPr>
          <p:nvPr/>
        </p:nvSpPr>
        <p:spPr bwMode="auto">
          <a:xfrm>
            <a:off x="609600" y="3661594"/>
            <a:ext cx="217488" cy="2159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ja-JP" altLang="en-US" sz="4000">
              <a:solidFill>
                <a:schemeClr val="tx2"/>
              </a:solidFill>
            </a:endParaRPr>
          </a:p>
        </p:txBody>
      </p:sp>
      <p:sp>
        <p:nvSpPr>
          <p:cNvPr id="59" name="Oval 31"/>
          <p:cNvSpPr>
            <a:spLocks noChangeArrowheads="1"/>
          </p:cNvSpPr>
          <p:nvPr/>
        </p:nvSpPr>
        <p:spPr bwMode="auto">
          <a:xfrm>
            <a:off x="393700" y="3661594"/>
            <a:ext cx="217488" cy="2159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ja-JP" altLang="en-US" sz="4000">
              <a:solidFill>
                <a:schemeClr val="tx2"/>
              </a:solidFill>
            </a:endParaRPr>
          </a:p>
        </p:txBody>
      </p:sp>
      <p:sp>
        <p:nvSpPr>
          <p:cNvPr id="60" name="Oval 32"/>
          <p:cNvSpPr>
            <a:spLocks noChangeArrowheads="1"/>
          </p:cNvSpPr>
          <p:nvPr/>
        </p:nvSpPr>
        <p:spPr bwMode="auto">
          <a:xfrm>
            <a:off x="179388" y="3661594"/>
            <a:ext cx="217487" cy="2159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ja-JP" altLang="en-US" sz="4000">
              <a:solidFill>
                <a:schemeClr val="tx2"/>
              </a:solidFill>
            </a:endParaRPr>
          </a:p>
        </p:txBody>
      </p:sp>
      <p:sp>
        <p:nvSpPr>
          <p:cNvPr id="61" name="Oval 33"/>
          <p:cNvSpPr>
            <a:spLocks noChangeArrowheads="1"/>
          </p:cNvSpPr>
          <p:nvPr/>
        </p:nvSpPr>
        <p:spPr bwMode="auto">
          <a:xfrm>
            <a:off x="8458969" y="3661594"/>
            <a:ext cx="217487" cy="2159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ja-JP" altLang="en-US" sz="4000">
              <a:solidFill>
                <a:schemeClr val="tx2"/>
              </a:solidFill>
            </a:endParaRPr>
          </a:p>
        </p:txBody>
      </p:sp>
      <p:sp>
        <p:nvSpPr>
          <p:cNvPr id="62" name="Oval 34"/>
          <p:cNvSpPr>
            <a:spLocks noChangeArrowheads="1"/>
          </p:cNvSpPr>
          <p:nvPr/>
        </p:nvSpPr>
        <p:spPr bwMode="auto">
          <a:xfrm>
            <a:off x="8098929" y="3661594"/>
            <a:ext cx="217487" cy="2159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ja-JP" altLang="en-US" sz="4000">
              <a:solidFill>
                <a:schemeClr val="tx2"/>
              </a:solidFill>
            </a:endParaRPr>
          </a:p>
        </p:txBody>
      </p:sp>
      <p:sp>
        <p:nvSpPr>
          <p:cNvPr id="63" name="Oval 35"/>
          <p:cNvSpPr>
            <a:spLocks noChangeArrowheads="1"/>
          </p:cNvSpPr>
          <p:nvPr/>
        </p:nvSpPr>
        <p:spPr bwMode="auto">
          <a:xfrm>
            <a:off x="7738889" y="3661594"/>
            <a:ext cx="217487" cy="2159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ja-JP" altLang="en-US" sz="4000">
              <a:solidFill>
                <a:schemeClr val="tx2"/>
              </a:solidFill>
            </a:endParaRPr>
          </a:p>
        </p:txBody>
      </p:sp>
      <p:sp>
        <p:nvSpPr>
          <p:cNvPr id="64" name="Oval 36"/>
          <p:cNvSpPr>
            <a:spLocks noChangeArrowheads="1"/>
          </p:cNvSpPr>
          <p:nvPr/>
        </p:nvSpPr>
        <p:spPr bwMode="auto">
          <a:xfrm>
            <a:off x="7380312" y="3670523"/>
            <a:ext cx="217487" cy="2159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ja-JP" altLang="en-US" sz="4000">
              <a:solidFill>
                <a:schemeClr val="tx2"/>
              </a:solidFill>
            </a:endParaRPr>
          </a:p>
        </p:txBody>
      </p:sp>
      <p:sp>
        <p:nvSpPr>
          <p:cNvPr id="65" name="Line 37"/>
          <p:cNvSpPr>
            <a:spLocks noChangeShapeType="1"/>
          </p:cNvSpPr>
          <p:nvPr/>
        </p:nvSpPr>
        <p:spPr bwMode="auto">
          <a:xfrm>
            <a:off x="179388" y="3517131"/>
            <a:ext cx="9366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ja-JP" altLang="en-US"/>
          </a:p>
        </p:txBody>
      </p:sp>
      <p:sp>
        <p:nvSpPr>
          <p:cNvPr id="66" name="Text Box 38"/>
          <p:cNvSpPr txBox="1">
            <a:spLocks noChangeArrowheads="1"/>
          </p:cNvSpPr>
          <p:nvPr/>
        </p:nvSpPr>
        <p:spPr bwMode="auto">
          <a:xfrm>
            <a:off x="179388" y="3085331"/>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pPr>
            <a:r>
              <a:rPr kumimoji="1" lang="en-US" altLang="ja-JP">
                <a:solidFill>
                  <a:schemeClr val="tx2"/>
                </a:solidFill>
              </a:rPr>
              <a:t>Input</a:t>
            </a:r>
          </a:p>
        </p:txBody>
      </p:sp>
      <p:sp>
        <p:nvSpPr>
          <p:cNvPr id="67" name="Line 39"/>
          <p:cNvSpPr>
            <a:spLocks noChangeShapeType="1"/>
          </p:cNvSpPr>
          <p:nvPr/>
        </p:nvSpPr>
        <p:spPr bwMode="auto">
          <a:xfrm>
            <a:off x="395288" y="3958456"/>
            <a:ext cx="144462" cy="433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68" name="Text Box 40"/>
          <p:cNvSpPr txBox="1">
            <a:spLocks noChangeArrowheads="1"/>
          </p:cNvSpPr>
          <p:nvPr/>
        </p:nvSpPr>
        <p:spPr bwMode="auto">
          <a:xfrm>
            <a:off x="179388" y="4391844"/>
            <a:ext cx="792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pPr>
            <a:r>
              <a:rPr kumimoji="1" lang="en-US" altLang="ja-JP">
                <a:solidFill>
                  <a:schemeClr val="tx2"/>
                </a:solidFill>
              </a:rPr>
              <a:t>1data</a:t>
            </a:r>
          </a:p>
        </p:txBody>
      </p:sp>
      <p:sp>
        <p:nvSpPr>
          <p:cNvPr id="69" name="Line 41"/>
          <p:cNvSpPr>
            <a:spLocks noChangeShapeType="1"/>
          </p:cNvSpPr>
          <p:nvPr/>
        </p:nvSpPr>
        <p:spPr bwMode="auto">
          <a:xfrm>
            <a:off x="7379592" y="3445694"/>
            <a:ext cx="15128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ja-JP" altLang="en-US"/>
          </a:p>
        </p:txBody>
      </p:sp>
      <p:sp>
        <p:nvSpPr>
          <p:cNvPr id="70" name="Text Box 42"/>
          <p:cNvSpPr txBox="1">
            <a:spLocks noChangeArrowheads="1"/>
          </p:cNvSpPr>
          <p:nvPr/>
        </p:nvSpPr>
        <p:spPr bwMode="auto">
          <a:xfrm>
            <a:off x="7452369" y="3078981"/>
            <a:ext cx="1008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pPr>
            <a:r>
              <a:rPr kumimoji="1" lang="en-US" altLang="ja-JP">
                <a:solidFill>
                  <a:schemeClr val="tx2"/>
                </a:solidFill>
              </a:rPr>
              <a:t>Output</a:t>
            </a:r>
          </a:p>
        </p:txBody>
      </p:sp>
      <p:sp>
        <p:nvSpPr>
          <p:cNvPr id="71" name="AutoShape 43"/>
          <p:cNvSpPr>
            <a:spLocks/>
          </p:cNvSpPr>
          <p:nvPr/>
        </p:nvSpPr>
        <p:spPr bwMode="auto">
          <a:xfrm rot="5400000">
            <a:off x="8316317" y="3733825"/>
            <a:ext cx="144462" cy="431800"/>
          </a:xfrm>
          <a:prstGeom prst="rightBracket">
            <a:avLst>
              <a:gd name="adj" fmla="val 24909"/>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ja-JP" altLang="en-US" sz="4000">
              <a:solidFill>
                <a:schemeClr val="tx2"/>
              </a:solidFill>
            </a:endParaRPr>
          </a:p>
        </p:txBody>
      </p:sp>
      <p:sp>
        <p:nvSpPr>
          <p:cNvPr id="72" name="Text Box 44"/>
          <p:cNvSpPr txBox="1">
            <a:spLocks noChangeArrowheads="1"/>
          </p:cNvSpPr>
          <p:nvPr/>
        </p:nvSpPr>
        <p:spPr bwMode="auto">
          <a:xfrm>
            <a:off x="7451725" y="4174356"/>
            <a:ext cx="14414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pPr>
            <a:r>
              <a:rPr kumimoji="1" lang="ja-JP" altLang="en-US" dirty="0">
                <a:solidFill>
                  <a:schemeClr val="tx2"/>
                </a:solidFill>
              </a:rPr>
              <a:t>処理されて</a:t>
            </a:r>
            <a:r>
              <a:rPr kumimoji="1" lang="en-US" altLang="ja-JP" dirty="0">
                <a:solidFill>
                  <a:schemeClr val="tx2"/>
                </a:solidFill>
              </a:rPr>
              <a:t>Output</a:t>
            </a:r>
            <a:r>
              <a:rPr kumimoji="1" lang="ja-JP" altLang="en-US" dirty="0">
                <a:solidFill>
                  <a:schemeClr val="tx2"/>
                </a:solidFill>
              </a:rPr>
              <a:t>の時間が</a:t>
            </a:r>
            <a:r>
              <a:rPr kumimoji="1" lang="ja-JP" altLang="en-US" dirty="0" smtClean="0">
                <a:solidFill>
                  <a:schemeClr val="tx2"/>
                </a:solidFill>
              </a:rPr>
              <a:t>延びる</a:t>
            </a:r>
            <a:endParaRPr kumimoji="1" lang="ja-JP" altLang="en-US" dirty="0">
              <a:solidFill>
                <a:schemeClr val="tx2"/>
              </a:solidFill>
            </a:endParaRPr>
          </a:p>
        </p:txBody>
      </p:sp>
      <p:sp>
        <p:nvSpPr>
          <p:cNvPr id="74" name="Text Box 46"/>
          <p:cNvSpPr txBox="1">
            <a:spLocks noChangeArrowheads="1"/>
          </p:cNvSpPr>
          <p:nvPr/>
        </p:nvSpPr>
        <p:spPr bwMode="auto">
          <a:xfrm>
            <a:off x="5147840" y="2672581"/>
            <a:ext cx="2376488" cy="40640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spcBef>
                <a:spcPct val="50000"/>
              </a:spcBef>
            </a:pPr>
            <a:r>
              <a:rPr kumimoji="1" lang="ja-JP" altLang="en-US" sz="2000" b="1" dirty="0" smtClean="0">
                <a:solidFill>
                  <a:schemeClr val="tx2"/>
                </a:solidFill>
              </a:rPr>
              <a:t>トラックフィット</a:t>
            </a:r>
            <a:endParaRPr kumimoji="1" lang="ja-JP" altLang="en-US" sz="2000" b="1" dirty="0">
              <a:solidFill>
                <a:schemeClr val="tx2"/>
              </a:solidFill>
            </a:endParaRPr>
          </a:p>
        </p:txBody>
      </p:sp>
      <p:sp>
        <p:nvSpPr>
          <p:cNvPr id="75" name="AutoShape 50"/>
          <p:cNvSpPr>
            <a:spLocks/>
          </p:cNvSpPr>
          <p:nvPr/>
        </p:nvSpPr>
        <p:spPr bwMode="auto">
          <a:xfrm rot="5400000">
            <a:off x="5543202" y="1690266"/>
            <a:ext cx="360362" cy="3312417"/>
          </a:xfrm>
          <a:prstGeom prst="leftBrace">
            <a:avLst>
              <a:gd name="adj1" fmla="val 5994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ja-JP" altLang="en-US" sz="4000">
              <a:solidFill>
                <a:schemeClr val="tx2"/>
              </a:solidFill>
            </a:endParaRPr>
          </a:p>
        </p:txBody>
      </p:sp>
      <p:sp>
        <p:nvSpPr>
          <p:cNvPr id="76" name="Line 51"/>
          <p:cNvSpPr>
            <a:spLocks noChangeShapeType="1"/>
          </p:cNvSpPr>
          <p:nvPr/>
        </p:nvSpPr>
        <p:spPr bwMode="auto">
          <a:xfrm>
            <a:off x="2699792" y="3813994"/>
            <a:ext cx="431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77" name="Line 52"/>
          <p:cNvSpPr>
            <a:spLocks noChangeShapeType="1"/>
          </p:cNvSpPr>
          <p:nvPr/>
        </p:nvSpPr>
        <p:spPr bwMode="auto">
          <a:xfrm>
            <a:off x="3851920" y="3813994"/>
            <a:ext cx="2889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ja-JP" altLang="en-US"/>
          </a:p>
        </p:txBody>
      </p:sp>
      <p:sp>
        <p:nvSpPr>
          <p:cNvPr id="78" name="Rectangle 22"/>
          <p:cNvSpPr>
            <a:spLocks noChangeArrowheads="1"/>
          </p:cNvSpPr>
          <p:nvPr/>
        </p:nvSpPr>
        <p:spPr bwMode="auto">
          <a:xfrm>
            <a:off x="6516216" y="3525738"/>
            <a:ext cx="720725" cy="504825"/>
          </a:xfrm>
          <a:prstGeom prst="rect">
            <a:avLst/>
          </a:prstGeom>
          <a:solidFill>
            <a:srgbClr val="CCCCFF"/>
          </a:solidFill>
          <a:ln w="9525">
            <a:solidFill>
              <a:schemeClr val="tx1"/>
            </a:solidFill>
            <a:miter lim="800000"/>
            <a:headEnd/>
            <a:tailEnd/>
          </a:ln>
        </p:spPr>
        <p:txBody>
          <a:bodyPr wrap="none" anchor="ctr"/>
          <a:lstStyle/>
          <a:p>
            <a:pPr algn="ctr" eaLnBrk="1" hangingPunct="1"/>
            <a:r>
              <a:rPr kumimoji="1" lang="en-US" altLang="ja-JP" b="1" dirty="0" smtClean="0">
                <a:latin typeface="Times New Roman" pitchFamily="18" charset="0"/>
              </a:rPr>
              <a:t>SSB</a:t>
            </a:r>
            <a:endParaRPr kumimoji="1" lang="en-US" altLang="ja-JP" b="1" dirty="0">
              <a:latin typeface="Times New Roman" pitchFamily="18" charset="0"/>
            </a:endParaRPr>
          </a:p>
        </p:txBody>
      </p:sp>
      <p:sp>
        <p:nvSpPr>
          <p:cNvPr id="80" name="テキスト ボックス 79"/>
          <p:cNvSpPr txBox="1"/>
          <p:nvPr/>
        </p:nvSpPr>
        <p:spPr>
          <a:xfrm>
            <a:off x="113940" y="2439000"/>
            <a:ext cx="1008112" cy="646331"/>
          </a:xfrm>
          <a:prstGeom prst="rect">
            <a:avLst/>
          </a:prstGeom>
          <a:noFill/>
        </p:spPr>
        <p:txBody>
          <a:bodyPr wrap="square" rtlCol="0">
            <a:spAutoFit/>
          </a:bodyPr>
          <a:lstStyle/>
          <a:p>
            <a:r>
              <a:rPr kumimoji="1" lang="en-US" altLang="ja-JP" b="1" dirty="0" smtClean="0">
                <a:solidFill>
                  <a:srgbClr val="FF0000"/>
                </a:solidFill>
              </a:rPr>
              <a:t>Lv1</a:t>
            </a:r>
          </a:p>
          <a:p>
            <a:r>
              <a:rPr kumimoji="1" lang="en-US" altLang="ja-JP" b="1" dirty="0" smtClean="0">
                <a:solidFill>
                  <a:srgbClr val="FF0000"/>
                </a:solidFill>
              </a:rPr>
              <a:t>~100kHz</a:t>
            </a:r>
            <a:endParaRPr kumimoji="1" lang="ja-JP" altLang="en-US" b="1" dirty="0">
              <a:solidFill>
                <a:srgbClr val="FF0000"/>
              </a:solidFill>
            </a:endParaRPr>
          </a:p>
        </p:txBody>
      </p:sp>
      <p:sp>
        <p:nvSpPr>
          <p:cNvPr id="3" name="正方形/長方形 2"/>
          <p:cNvSpPr/>
          <p:nvPr/>
        </p:nvSpPr>
        <p:spPr>
          <a:xfrm>
            <a:off x="395536" y="5982379"/>
            <a:ext cx="8611042" cy="830997"/>
          </a:xfrm>
          <a:prstGeom prst="rect">
            <a:avLst/>
          </a:prstGeom>
        </p:spPr>
        <p:txBody>
          <a:bodyPr wrap="square">
            <a:spAutoFit/>
          </a:bodyPr>
          <a:lstStyle/>
          <a:p>
            <a:r>
              <a:rPr lang="ja-JP" altLang="en-US" sz="2400" b="1" dirty="0">
                <a:solidFill>
                  <a:srgbClr val="FF0000"/>
                </a:solidFill>
              </a:rPr>
              <a:t>ＦＴＫ挿入予定時</a:t>
            </a:r>
            <a:r>
              <a:rPr lang="ja-JP" altLang="en-US" sz="2400" b="1" dirty="0"/>
              <a:t>の</a:t>
            </a:r>
            <a:r>
              <a:rPr lang="en-US" altLang="ja-JP" sz="2400" b="1" dirty="0"/>
              <a:t>46Pile </a:t>
            </a:r>
            <a:r>
              <a:rPr lang="en-US" altLang="ja-JP" sz="2400" b="1" dirty="0" smtClean="0"/>
              <a:t>up</a:t>
            </a:r>
            <a:r>
              <a:rPr lang="ja-JP" altLang="en-US" sz="2400" b="1" dirty="0" smtClean="0"/>
              <a:t>に相当する</a:t>
            </a:r>
            <a:r>
              <a:rPr lang="en-US" altLang="ja-JP" sz="2400" b="1" dirty="0" err="1" smtClean="0"/>
              <a:t>ttMC</a:t>
            </a:r>
            <a:r>
              <a:rPr lang="ja-JP" altLang="en-US" sz="2400" b="1" dirty="0" smtClean="0"/>
              <a:t>サンプルを用いて見積もりを行う</a:t>
            </a:r>
            <a:endParaRPr lang="en-US" altLang="ja-JP" sz="2400" b="1" dirty="0"/>
          </a:p>
        </p:txBody>
      </p:sp>
      <p:cxnSp>
        <p:nvCxnSpPr>
          <p:cNvPr id="5" name="直線コネクタ 4"/>
          <p:cNvCxnSpPr/>
          <p:nvPr/>
        </p:nvCxnSpPr>
        <p:spPr>
          <a:xfrm>
            <a:off x="5695662" y="6078782"/>
            <a:ext cx="1080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AutoShape 50"/>
          <p:cNvSpPr>
            <a:spLocks/>
          </p:cNvSpPr>
          <p:nvPr/>
        </p:nvSpPr>
        <p:spPr bwMode="auto">
          <a:xfrm rot="5400000">
            <a:off x="3343122" y="2638067"/>
            <a:ext cx="381156" cy="1212503"/>
          </a:xfrm>
          <a:prstGeom prst="leftBrace">
            <a:avLst>
              <a:gd name="adj1" fmla="val 5994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kumimoji="1" lang="ja-JP" altLang="en-US" sz="4000">
              <a:solidFill>
                <a:schemeClr val="tx2"/>
              </a:solidFill>
            </a:endParaRPr>
          </a:p>
        </p:txBody>
      </p:sp>
      <p:sp>
        <p:nvSpPr>
          <p:cNvPr id="87" name="Text Box 24"/>
          <p:cNvSpPr txBox="1">
            <a:spLocks noChangeArrowheads="1"/>
          </p:cNvSpPr>
          <p:nvPr/>
        </p:nvSpPr>
        <p:spPr bwMode="auto">
          <a:xfrm>
            <a:off x="1044575" y="2714588"/>
            <a:ext cx="1871117" cy="40011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eaLnBrk="0" fontAlgn="base" hangingPunct="0">
              <a:spcBef>
                <a:spcPct val="0"/>
              </a:spcBef>
              <a:spcAft>
                <a:spcPct val="0"/>
              </a:spcAft>
              <a:defRPr>
                <a:solidFill>
                  <a:schemeClr val="tx1"/>
                </a:solidFill>
                <a:latin typeface="Arial" charset="0"/>
                <a:ea typeface="ＭＳ Ｐゴシック" charset="-128"/>
              </a:defRPr>
            </a:lvl6pPr>
            <a:lvl7pPr marL="2971800" indent="-228600" eaLnBrk="0" fontAlgn="base" hangingPunct="0">
              <a:spcBef>
                <a:spcPct val="0"/>
              </a:spcBef>
              <a:spcAft>
                <a:spcPct val="0"/>
              </a:spcAft>
              <a:defRPr>
                <a:solidFill>
                  <a:schemeClr val="tx1"/>
                </a:solidFill>
                <a:latin typeface="Arial" charset="0"/>
                <a:ea typeface="ＭＳ Ｐゴシック" charset="-128"/>
              </a:defRPr>
            </a:lvl7pPr>
            <a:lvl8pPr marL="3429000" indent="-228600" eaLnBrk="0" fontAlgn="base" hangingPunct="0">
              <a:spcBef>
                <a:spcPct val="0"/>
              </a:spcBef>
              <a:spcAft>
                <a:spcPct val="0"/>
              </a:spcAft>
              <a:defRPr>
                <a:solidFill>
                  <a:schemeClr val="tx1"/>
                </a:solidFill>
                <a:latin typeface="Arial" charset="0"/>
                <a:ea typeface="ＭＳ Ｐゴシック" charset="-128"/>
              </a:defRPr>
            </a:lvl8pPr>
            <a:lvl9pPr marL="3886200" indent="-228600" eaLnBrk="0" fontAlgn="base" hangingPunct="0">
              <a:spcBef>
                <a:spcPct val="0"/>
              </a:spcBef>
              <a:spcAft>
                <a:spcPct val="0"/>
              </a:spcAft>
              <a:defRPr>
                <a:solidFill>
                  <a:schemeClr val="tx1"/>
                </a:solidFill>
                <a:latin typeface="Arial" charset="0"/>
                <a:ea typeface="ＭＳ Ｐゴシック" charset="-128"/>
              </a:defRPr>
            </a:lvl9pPr>
          </a:lstStyle>
          <a:p>
            <a:pPr algn="ctr">
              <a:spcBef>
                <a:spcPct val="50000"/>
              </a:spcBef>
            </a:pPr>
            <a:r>
              <a:rPr lang="ja-JP" altLang="en-US" sz="2000" b="1" dirty="0">
                <a:solidFill>
                  <a:schemeClr val="tx2"/>
                </a:solidFill>
              </a:rPr>
              <a:t>クラスタリング</a:t>
            </a:r>
          </a:p>
        </p:txBody>
      </p:sp>
    </p:spTree>
    <p:extLst>
      <p:ext uri="{BB962C8B-B14F-4D97-AF65-F5344CB8AC3E}">
        <p14:creationId xmlns:p14="http://schemas.microsoft.com/office/powerpoint/2010/main" val="2592206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8476</TotalTime>
  <Words>707</Words>
  <Application>Microsoft Office PowerPoint</Application>
  <PresentationFormat>画面に合わせる (4:3)</PresentationFormat>
  <Paragraphs>169</Paragraphs>
  <Slides>11</Slides>
  <Notes>3</Notes>
  <HiddenSlides>0</HiddenSlides>
  <MMClips>0</MMClips>
  <ScaleCrop>false</ScaleCrop>
  <HeadingPairs>
    <vt:vector size="4" baseType="variant">
      <vt:variant>
        <vt:lpstr>テーマ</vt:lpstr>
      </vt:variant>
      <vt:variant>
        <vt:i4>1</vt:i4>
      </vt:variant>
      <vt:variant>
        <vt:lpstr>スライド タイトル</vt:lpstr>
      </vt:variant>
      <vt:variant>
        <vt:i4>11</vt:i4>
      </vt:variant>
    </vt:vector>
  </HeadingPairs>
  <TitlesOfParts>
    <vt:vector size="12" baseType="lpstr">
      <vt:lpstr>Office テーマ</vt:lpstr>
      <vt:lpstr>ATLAS実験における高速飛跡トリガーシステムの開発と構築3</vt:lpstr>
      <vt:lpstr>PowerPoint プレゼンテーション</vt:lpstr>
      <vt:lpstr>FTK Introduction</vt:lpstr>
      <vt:lpstr>実データを用いたＦＴＫの性能評価</vt:lpstr>
      <vt:lpstr>PowerPoint プレゼンテーション</vt:lpstr>
      <vt:lpstr>PowerPoint プレゼンテーション</vt:lpstr>
      <vt:lpstr>PowerPoint プレゼンテーション</vt:lpstr>
      <vt:lpstr>実データでのＦＴＫトラック再構成率</vt:lpstr>
      <vt:lpstr>PowerPoint プレゼンテーション</vt:lpstr>
      <vt:lpstr>見積もり結果</vt:lpstr>
      <vt:lpstr>まとめと展望</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toshi</dc:creator>
  <cp:lastModifiedBy>kondo</cp:lastModifiedBy>
  <cp:revision>668</cp:revision>
  <dcterms:created xsi:type="dcterms:W3CDTF">2013-03-02T09:11:03Z</dcterms:created>
  <dcterms:modified xsi:type="dcterms:W3CDTF">2013-04-09T08:52:11Z</dcterms:modified>
</cp:coreProperties>
</file>