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9" r:id="rId4"/>
    <p:sldId id="258" r:id="rId5"/>
    <p:sldId id="263" r:id="rId6"/>
    <p:sldId id="260" r:id="rId7"/>
    <p:sldId id="261" r:id="rId8"/>
    <p:sldId id="262" r:id="rId9"/>
    <p:sldId id="259" r:id="rId10"/>
    <p:sldId id="300" r:id="rId11"/>
    <p:sldId id="267" r:id="rId12"/>
    <p:sldId id="308" r:id="rId13"/>
    <p:sldId id="265" r:id="rId14"/>
    <p:sldId id="307" r:id="rId15"/>
    <p:sldId id="268" r:id="rId16"/>
    <p:sldId id="269" r:id="rId17"/>
    <p:sldId id="304" r:id="rId18"/>
    <p:sldId id="305" r:id="rId19"/>
    <p:sldId id="306" r:id="rId20"/>
    <p:sldId id="272" r:id="rId21"/>
    <p:sldId id="302" r:id="rId22"/>
    <p:sldId id="301" r:id="rId23"/>
    <p:sldId id="270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FF00"/>
    <a:srgbClr val="00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0FAA7D-9CFB-44ED-B397-3756ED8BD24F}" type="datetimeFigureOut">
              <a:rPr kumimoji="1" lang="ja-JP" altLang="en-US" smtClean="0"/>
              <a:pPr/>
              <a:t>2008/9/23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AC7942E-FAF9-40DB-B8BA-0EFCE89036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7" Type="http://schemas.openxmlformats.org/officeDocument/2006/relationships/image" Target="../media/image23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8458200" cy="1470025"/>
          </a:xfrm>
        </p:spPr>
        <p:txBody>
          <a:bodyPr>
            <a:normAutofit/>
          </a:bodyPr>
          <a:lstStyle/>
          <a:p>
            <a:r>
              <a:rPr lang="en-US" altLang="ja-JP" sz="3200" b="1" dirty="0" smtClean="0">
                <a:latin typeface="HG丸ｺﾞｼｯｸM-PRO" pitchFamily="50" charset="-128"/>
                <a:ea typeface="HG丸ｺﾞｼｯｸM-PRO" pitchFamily="50" charset="-128"/>
              </a:rPr>
              <a:t>ATLAS</a:t>
            </a:r>
            <a:r>
              <a:rPr lang="ja-JP" altLang="en-US" sz="3200" b="1" dirty="0" smtClean="0">
                <a:latin typeface="HG丸ｺﾞｼｯｸM-PRO" pitchFamily="50" charset="-128"/>
                <a:ea typeface="HG丸ｺﾞｼｯｸM-PRO" pitchFamily="50" charset="-128"/>
              </a:rPr>
              <a:t>実験における</a:t>
            </a:r>
            <a:r>
              <a:rPr lang="en-US" altLang="ja-JP" sz="3200" b="1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3200" b="1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3200" b="1" dirty="0" smtClean="0">
                <a:latin typeface="HG丸ｺﾞｼｯｸM-PRO" pitchFamily="50" charset="-128"/>
                <a:ea typeface="HG丸ｺﾞｼｯｸM-PRO" pitchFamily="50" charset="-128"/>
              </a:rPr>
              <a:t>　　レベル</a:t>
            </a:r>
            <a:r>
              <a:rPr lang="en-US" altLang="ja-JP" sz="3200" b="1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3200" b="1" dirty="0" smtClean="0">
                <a:latin typeface="HG丸ｺﾞｼｯｸM-PRO" pitchFamily="50" charset="-128"/>
                <a:ea typeface="HG丸ｺﾞｼｯｸM-PRO" pitchFamily="50" charset="-128"/>
              </a:rPr>
              <a:t>ミューオントリガーの性能評価</a:t>
            </a:r>
            <a:endParaRPr kumimoji="1" lang="ja-JP" altLang="en-US" sz="3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43042" y="4429132"/>
            <a:ext cx="5429288" cy="17145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ja-JP" altLang="en-US" sz="2000" dirty="0" smtClean="0"/>
              <a:t>所属：東大理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000" dirty="0" smtClean="0"/>
              <a:t>高エ研</a:t>
            </a:r>
            <a:r>
              <a:rPr lang="en-US" sz="2000" baseline="30000" dirty="0" smtClean="0"/>
              <a:t>A</a:t>
            </a:r>
            <a:r>
              <a:rPr lang="ja-JP" altLang="en-US" sz="2000" dirty="0" smtClean="0"/>
              <a:t>　神戸大自然</a:t>
            </a:r>
            <a:r>
              <a:rPr lang="en-US" sz="2000" baseline="30000" dirty="0" smtClean="0"/>
              <a:t>B</a:t>
            </a:r>
            <a:r>
              <a:rPr lang="ja-JP" altLang="en-US" sz="2000" dirty="0" smtClean="0"/>
              <a:t>　</a:t>
            </a:r>
            <a:r>
              <a:rPr lang="en-US" sz="2000" dirty="0" smtClean="0"/>
              <a:t>CERN</a:t>
            </a:r>
            <a:r>
              <a:rPr lang="en-US" sz="2000" baseline="30000" dirty="0" smtClean="0"/>
              <a:t>C</a:t>
            </a:r>
          </a:p>
          <a:p>
            <a:pPr algn="ctr"/>
            <a:r>
              <a:rPr lang="ja-JP" altLang="en-US" b="1" u="sng" dirty="0" smtClean="0"/>
              <a:t>道前  武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徳宿克夫</a:t>
            </a:r>
            <a:r>
              <a:rPr lang="en-US" baseline="30000" dirty="0" smtClean="0"/>
              <a:t>A</a:t>
            </a:r>
            <a:r>
              <a:rPr lang="ja-JP" altLang="en-US" baseline="30000" dirty="0" smtClean="0"/>
              <a:t>　</a:t>
            </a:r>
            <a:r>
              <a:rPr lang="ja-JP" altLang="en-US" dirty="0" smtClean="0"/>
              <a:t>長野邦浩</a:t>
            </a:r>
            <a:r>
              <a:rPr lang="en-US" altLang="ja-JP" baseline="30000" dirty="0" smtClean="0"/>
              <a:t>A</a:t>
            </a:r>
            <a:r>
              <a:rPr lang="ja-JP" altLang="en-US" baseline="30000" dirty="0" smtClean="0"/>
              <a:t>　</a:t>
            </a:r>
            <a:r>
              <a:rPr lang="ja-JP" altLang="en-US" dirty="0" smtClean="0"/>
              <a:t>小曽根健嗣</a:t>
            </a:r>
            <a:r>
              <a:rPr lang="en-US" altLang="ja-JP" baseline="30000" dirty="0" smtClean="0"/>
              <a:t>A</a:t>
            </a:r>
            <a:r>
              <a:rPr lang="ja-JP" altLang="en-US" baseline="30000" dirty="0" smtClean="0"/>
              <a:t>　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石川明正</a:t>
            </a:r>
            <a:r>
              <a:rPr lang="en-US" altLang="ja-JP" baseline="30000" dirty="0" smtClean="0"/>
              <a:t>B</a:t>
            </a:r>
            <a:r>
              <a:rPr lang="ja-JP" altLang="en-US" dirty="0" smtClean="0"/>
              <a:t>　大町千尋</a:t>
            </a:r>
            <a:r>
              <a:rPr lang="en-US" altLang="ja-JP" baseline="30000" dirty="0" smtClean="0"/>
              <a:t>B</a:t>
            </a:r>
            <a:r>
              <a:rPr lang="ja-JP" altLang="en-US" baseline="30000" dirty="0" smtClean="0"/>
              <a:t>　</a:t>
            </a:r>
            <a:r>
              <a:rPr lang="ja-JP" altLang="en-US" dirty="0" smtClean="0"/>
              <a:t>蔵重久弥</a:t>
            </a:r>
            <a:r>
              <a:rPr lang="en-US" altLang="ja-JP" baseline="30000" dirty="0" smtClean="0"/>
              <a:t>B</a:t>
            </a:r>
            <a:r>
              <a:rPr lang="ja-JP" altLang="en-US" baseline="30000" dirty="0" smtClean="0"/>
              <a:t>　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河野能知</a:t>
            </a:r>
            <a:r>
              <a:rPr lang="en-US" altLang="ja-JP" baseline="30000" dirty="0" smtClean="0"/>
              <a:t>C</a:t>
            </a:r>
            <a:r>
              <a:rPr lang="ja-JP" altLang="en-US" baseline="30000" dirty="0" smtClean="0"/>
              <a:t>　</a:t>
            </a:r>
            <a:r>
              <a:rPr lang="en-US" dirty="0" smtClean="0"/>
              <a:t>Atlas-Japan</a:t>
            </a:r>
            <a:r>
              <a:rPr lang="ja-JP" altLang="en-US" dirty="0" smtClean="0"/>
              <a:t>　</a:t>
            </a:r>
            <a:r>
              <a:rPr lang="en-US" dirty="0" smtClean="0"/>
              <a:t>HLT</a:t>
            </a:r>
            <a:r>
              <a:rPr lang="ja-JP" altLang="en-US" dirty="0" smtClean="0"/>
              <a:t>グループ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6334780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2"/>
                </a:solidFill>
              </a:rPr>
              <a:t>2008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年</a:t>
            </a:r>
            <a:r>
              <a:rPr lang="en-US" altLang="ja-JP" sz="1400" dirty="0">
                <a:solidFill>
                  <a:schemeClr val="tx2"/>
                </a:solidFill>
              </a:rPr>
              <a:t>9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月</a:t>
            </a:r>
            <a:r>
              <a:rPr lang="en-US" altLang="ja-JP" sz="1400" dirty="0">
                <a:solidFill>
                  <a:schemeClr val="tx2"/>
                </a:solidFill>
              </a:rPr>
              <a:t>23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日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2"/>
                </a:solidFill>
              </a:rPr>
              <a:t>日本物理学会　</a:t>
            </a:r>
            <a:r>
              <a:rPr lang="ja-JP" altLang="en-US" sz="1400" dirty="0">
                <a:solidFill>
                  <a:schemeClr val="tx2"/>
                </a:solidFill>
              </a:rPr>
              <a:t>秋季大会</a:t>
            </a:r>
            <a:endParaRPr kumimoji="1" lang="ja-JP" alt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940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/>
          <p:cNvGrpSpPr/>
          <p:nvPr/>
        </p:nvGrpSpPr>
        <p:grpSpPr>
          <a:xfrm>
            <a:off x="0" y="3355620"/>
            <a:ext cx="4000496" cy="3502380"/>
            <a:chOff x="0" y="571480"/>
            <a:chExt cx="4000496" cy="3502380"/>
          </a:xfrm>
        </p:grpSpPr>
        <p:pic>
          <p:nvPicPr>
            <p:cNvPr id="20483" name="Picture 3" descr="C:\Documents and Settings\Dohmae\My Documents\ATLAS\About\ec_Bmap_inner_quarter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714356"/>
              <a:ext cx="3500462" cy="3359504"/>
            </a:xfrm>
            <a:prstGeom prst="rect">
              <a:avLst/>
            </a:prstGeom>
            <a:noFill/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0" y="571480"/>
              <a:ext cx="328611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/>
                <a:t>Inner Layer</a:t>
              </a:r>
              <a:r>
                <a:rPr lang="ja-JP" altLang="en-US" b="1" dirty="0" smtClean="0"/>
                <a:t>における磁場</a:t>
              </a:r>
              <a:endParaRPr kumimoji="1" lang="ja-JP" altLang="en-US" b="1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428992" y="785794"/>
              <a:ext cx="57150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[T]</a:t>
              </a:r>
              <a:endParaRPr kumimoji="1" lang="ja-JP" altLang="en-US" b="1" dirty="0"/>
            </a:p>
          </p:txBody>
        </p:sp>
        <p:sp>
          <p:nvSpPr>
            <p:cNvPr id="26" name="フローチャート: 手作業 25"/>
            <p:cNvSpPr/>
            <p:nvPr/>
          </p:nvSpPr>
          <p:spPr>
            <a:xfrm rot="1229920">
              <a:off x="946611" y="1036810"/>
              <a:ext cx="1000132" cy="1876981"/>
            </a:xfrm>
            <a:prstGeom prst="flowChartManualOperation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ローチャート: 手作業 23"/>
            <p:cNvSpPr/>
            <p:nvPr/>
          </p:nvSpPr>
          <p:spPr>
            <a:xfrm rot="2425719">
              <a:off x="1652427" y="1416862"/>
              <a:ext cx="854199" cy="1837231"/>
            </a:xfrm>
            <a:prstGeom prst="flowChartManualOperation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ローチャート: 手作業 29"/>
            <p:cNvSpPr/>
            <p:nvPr/>
          </p:nvSpPr>
          <p:spPr>
            <a:xfrm rot="3577107">
              <a:off x="1990901" y="1993395"/>
              <a:ext cx="1000132" cy="1880576"/>
            </a:xfrm>
            <a:prstGeom prst="flowChartManualOperation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428860" y="1142984"/>
              <a:ext cx="71438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1600" b="1" dirty="0" smtClean="0"/>
                <a:t>Large</a:t>
              </a:r>
              <a:endParaRPr kumimoji="1" lang="ja-JP" altLang="en-US" sz="1600" b="1" dirty="0"/>
            </a:p>
          </p:txBody>
        </p:sp>
        <p:cxnSp>
          <p:nvCxnSpPr>
            <p:cNvPr id="33" name="直線矢印コネクタ 32"/>
            <p:cNvCxnSpPr>
              <a:stCxn id="31" idx="2"/>
              <a:endCxn id="24" idx="0"/>
            </p:cNvCxnSpPr>
            <p:nvPr/>
          </p:nvCxnSpPr>
          <p:spPr>
            <a:xfrm rot="5400000">
              <a:off x="2653312" y="1503476"/>
              <a:ext cx="154677" cy="110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642910" y="3357562"/>
              <a:ext cx="714380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600" b="1" dirty="0" smtClean="0"/>
                <a:t>Small</a:t>
              </a:r>
              <a:endParaRPr kumimoji="1" lang="ja-JP" altLang="en-US" sz="1600" b="1" dirty="0"/>
            </a:p>
          </p:txBody>
        </p:sp>
        <p:cxnSp>
          <p:nvCxnSpPr>
            <p:cNvPr id="36" name="直線矢印コネクタ 35"/>
            <p:cNvCxnSpPr>
              <a:stCxn id="34" idx="3"/>
              <a:endCxn id="30" idx="2"/>
            </p:cNvCxnSpPr>
            <p:nvPr/>
          </p:nvCxnSpPr>
          <p:spPr>
            <a:xfrm flipV="1">
              <a:off x="1357290" y="3409239"/>
              <a:ext cx="322513" cy="117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 rot="5400000" flipH="1" flipV="1">
              <a:off x="726986" y="3059172"/>
              <a:ext cx="474790" cy="714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テキスト ボックス 12"/>
          <p:cNvSpPr txBox="1"/>
          <p:nvPr/>
        </p:nvSpPr>
        <p:spPr>
          <a:xfrm>
            <a:off x="3786182" y="5143512"/>
            <a:ext cx="53578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b="1" dirty="0" smtClean="0"/>
              <a:t>最終的には</a:t>
            </a:r>
            <a:r>
              <a:rPr lang="en-US" altLang="ja-JP" b="1" dirty="0" smtClean="0"/>
              <a:t>η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φ</a:t>
            </a:r>
            <a:r>
              <a:rPr lang="ja-JP" altLang="en-US" b="1" dirty="0" smtClean="0"/>
              <a:t>で細かく区切って</a:t>
            </a:r>
            <a:r>
              <a:rPr lang="en-US" altLang="ja-JP" b="1" dirty="0" smtClean="0"/>
              <a:t>LUT</a:t>
            </a:r>
            <a:r>
              <a:rPr lang="ja-JP" altLang="en-US" b="1" dirty="0" smtClean="0"/>
              <a:t>を使用</a:t>
            </a:r>
            <a:endParaRPr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lang="ja-JP" altLang="en-US" b="1" dirty="0" smtClean="0"/>
              <a:t>今回は</a:t>
            </a:r>
            <a:endParaRPr lang="en-US" altLang="ja-JP" b="1" dirty="0" smtClean="0"/>
          </a:p>
          <a:p>
            <a:pPr lvl="1">
              <a:buFont typeface="Wingdings" pitchFamily="2" charset="2"/>
              <a:buChar char="ü"/>
            </a:pPr>
            <a:r>
              <a:rPr lang="en-US" altLang="ja-JP" b="1" dirty="0" smtClean="0"/>
              <a:t>η</a:t>
            </a:r>
            <a:r>
              <a:rPr lang="ja-JP" altLang="en-US" b="1" dirty="0" smtClean="0"/>
              <a:t>方向は</a:t>
            </a:r>
            <a:r>
              <a:rPr lang="en-US" altLang="ja-JP" b="1" dirty="0" smtClean="0"/>
              <a:t>0.05</a:t>
            </a:r>
            <a:r>
              <a:rPr lang="ja-JP" altLang="en-US" b="1" dirty="0" err="1" smtClean="0"/>
              <a:t>ずつの</a:t>
            </a:r>
            <a:r>
              <a:rPr lang="en-US" altLang="ja-JP" b="1" dirty="0" smtClean="0"/>
              <a:t>Bin</a:t>
            </a:r>
            <a:r>
              <a:rPr lang="ja-JP" altLang="en-US" b="1" dirty="0" smtClean="0"/>
              <a:t>に区切って比較</a:t>
            </a:r>
            <a:endParaRPr lang="en-US" altLang="ja-JP" b="1" dirty="0" smtClean="0"/>
          </a:p>
          <a:p>
            <a:pPr lvl="1">
              <a:buFont typeface="Wingdings" pitchFamily="2" charset="2"/>
              <a:buChar char="ü"/>
            </a:pPr>
            <a:r>
              <a:rPr lang="en-US" altLang="ja-JP" b="1" dirty="0" smtClean="0"/>
              <a:t>φ</a:t>
            </a:r>
            <a:r>
              <a:rPr lang="ja-JP" altLang="en-US" b="1" dirty="0" smtClean="0"/>
              <a:t>方向は</a:t>
            </a:r>
            <a:r>
              <a:rPr lang="en-US" altLang="ja-JP" b="1" dirty="0" smtClean="0"/>
              <a:t>Chamber</a:t>
            </a:r>
            <a:r>
              <a:rPr lang="ja-JP" altLang="en-US" b="1" dirty="0" smtClean="0"/>
              <a:t>の構造に合わせて２つの</a:t>
            </a:r>
            <a:r>
              <a:rPr lang="en-US" altLang="ja-JP" b="1" dirty="0" smtClean="0"/>
              <a:t>bin</a:t>
            </a:r>
            <a:r>
              <a:rPr lang="ja-JP" altLang="en-US" b="1" dirty="0" smtClean="0"/>
              <a:t>に区切って比較</a:t>
            </a:r>
            <a:endParaRPr lang="en-US" altLang="ja-JP" b="1" dirty="0" smtClean="0"/>
          </a:p>
        </p:txBody>
      </p:sp>
      <p:grpSp>
        <p:nvGrpSpPr>
          <p:cNvPr id="35" name="グループ化 34"/>
          <p:cNvGrpSpPr/>
          <p:nvPr/>
        </p:nvGrpSpPr>
        <p:grpSpPr>
          <a:xfrm>
            <a:off x="500034" y="428628"/>
            <a:ext cx="8001056" cy="2857496"/>
            <a:chOff x="857224" y="642918"/>
            <a:chExt cx="8001056" cy="2857496"/>
          </a:xfrm>
        </p:grpSpPr>
        <p:grpSp>
          <p:nvGrpSpPr>
            <p:cNvPr id="32" name="グループ化 31"/>
            <p:cNvGrpSpPr/>
            <p:nvPr/>
          </p:nvGrpSpPr>
          <p:grpSpPr>
            <a:xfrm>
              <a:off x="857224" y="714356"/>
              <a:ext cx="8001056" cy="2786058"/>
              <a:chOff x="357158" y="4071942"/>
              <a:chExt cx="8001056" cy="2786058"/>
            </a:xfrm>
          </p:grpSpPr>
          <p:grpSp>
            <p:nvGrpSpPr>
              <p:cNvPr id="27" name="グループ化 26"/>
              <p:cNvGrpSpPr/>
              <p:nvPr/>
            </p:nvGrpSpPr>
            <p:grpSpPr>
              <a:xfrm>
                <a:off x="357158" y="4071942"/>
                <a:ext cx="8001056" cy="2786058"/>
                <a:chOff x="357158" y="4071942"/>
                <a:chExt cx="8001056" cy="2786058"/>
              </a:xfrm>
            </p:grpSpPr>
            <p:pic>
              <p:nvPicPr>
                <p:cNvPr id="20484" name="Picture 4" descr="C:\Documents and Settings\Dohmae\Application Data\SSH\temp\mu9matome.gif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00034" y="4201090"/>
                  <a:ext cx="7858148" cy="2656910"/>
                </a:xfrm>
                <a:prstGeom prst="rect">
                  <a:avLst/>
                </a:prstGeom>
                <a:noFill/>
              </p:spPr>
            </p:pic>
            <p:sp>
              <p:nvSpPr>
                <p:cNvPr id="40" name="テキスト ボックス 39"/>
                <p:cNvSpPr txBox="1"/>
                <p:nvPr/>
              </p:nvSpPr>
              <p:spPr>
                <a:xfrm>
                  <a:off x="3571868" y="6519446"/>
                  <a:ext cx="785818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600" b="1" dirty="0" smtClean="0"/>
                    <a:t>Eta</a:t>
                  </a:r>
                  <a:endParaRPr kumimoji="1" lang="ja-JP" altLang="en-US" sz="1600" b="1" dirty="0"/>
                </a:p>
              </p:txBody>
            </p:sp>
            <p:sp>
              <p:nvSpPr>
                <p:cNvPr id="41" name="テキスト ボックス 40"/>
                <p:cNvSpPr txBox="1"/>
                <p:nvPr/>
              </p:nvSpPr>
              <p:spPr>
                <a:xfrm>
                  <a:off x="7572396" y="6519446"/>
                  <a:ext cx="785818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600" b="1" dirty="0" smtClean="0"/>
                    <a:t>Eta</a:t>
                  </a:r>
                  <a:endParaRPr kumimoji="1" lang="ja-JP" altLang="en-US" sz="1600" b="1" dirty="0"/>
                </a:p>
              </p:txBody>
            </p:sp>
            <p:sp>
              <p:nvSpPr>
                <p:cNvPr id="42" name="テキスト ボックス 41"/>
                <p:cNvSpPr txBox="1"/>
                <p:nvPr/>
              </p:nvSpPr>
              <p:spPr>
                <a:xfrm rot="16200000">
                  <a:off x="133526" y="4295574"/>
                  <a:ext cx="785818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600" b="1" dirty="0" smtClean="0"/>
                    <a:t>Phi</a:t>
                  </a:r>
                  <a:endParaRPr kumimoji="1" lang="ja-JP" altLang="en-US" sz="1600" b="1" dirty="0"/>
                </a:p>
              </p:txBody>
            </p:sp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5000628" y="4071942"/>
                  <a:ext cx="2786082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b="1" dirty="0" smtClean="0"/>
                    <a:t>3Layer</a:t>
                  </a:r>
                  <a:r>
                    <a:rPr lang="ja-JP" altLang="en-US" b="1" dirty="0" smtClean="0"/>
                    <a:t>で</a:t>
                  </a:r>
                  <a:r>
                    <a:rPr lang="en-US" altLang="ja-JP" b="1" dirty="0" smtClean="0"/>
                    <a:t>Hit</a:t>
                  </a:r>
                  <a:r>
                    <a:rPr lang="ja-JP" altLang="en-US" b="1" dirty="0" smtClean="0"/>
                    <a:t>がない領域</a:t>
                  </a:r>
                  <a:endParaRPr kumimoji="1" lang="ja-JP" altLang="en-US" b="1" dirty="0"/>
                </a:p>
              </p:txBody>
            </p:sp>
          </p:grpSp>
          <p:sp>
            <p:nvSpPr>
              <p:cNvPr id="28" name="テキスト ボックス 27"/>
              <p:cNvSpPr txBox="1"/>
              <p:nvPr/>
            </p:nvSpPr>
            <p:spPr>
              <a:xfrm>
                <a:off x="1071538" y="4071942"/>
                <a:ext cx="2714644" cy="369332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 smtClean="0"/>
                  <a:t>3Layer</a:t>
                </a:r>
                <a:r>
                  <a:rPr lang="ja-JP" altLang="en-US" b="1" dirty="0" smtClean="0"/>
                  <a:t>で</a:t>
                </a:r>
                <a:r>
                  <a:rPr lang="en-US" altLang="ja-JP" b="1" dirty="0" smtClean="0"/>
                  <a:t>Hit</a:t>
                </a:r>
                <a:r>
                  <a:rPr lang="ja-JP" altLang="en-US" b="1" dirty="0" smtClean="0"/>
                  <a:t>がある領域</a:t>
                </a:r>
                <a:endParaRPr lang="en-US" altLang="ja-JP" b="1" dirty="0" smtClean="0"/>
              </a:p>
            </p:txBody>
          </p:sp>
        </p:grpSp>
        <p:sp>
          <p:nvSpPr>
            <p:cNvPr id="44" name="テキスト ボックス 43"/>
            <p:cNvSpPr txBox="1"/>
            <p:nvPr/>
          </p:nvSpPr>
          <p:spPr>
            <a:xfrm rot="16200000">
              <a:off x="4562682" y="866550"/>
              <a:ext cx="78581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1600" b="1" dirty="0" smtClean="0"/>
                <a:t>Phi</a:t>
              </a:r>
              <a:endParaRPr kumimoji="1" lang="ja-JP" altLang="en-US" sz="1600" b="1" dirty="0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214282" y="142852"/>
            <a:ext cx="7143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注意</a:t>
            </a:r>
            <a:endParaRPr kumimoji="1" lang="ja-JP" altLang="en-US" b="1" dirty="0"/>
          </a:p>
        </p:txBody>
      </p:sp>
      <p:cxnSp>
        <p:nvCxnSpPr>
          <p:cNvPr id="39" name="直線コネクタ 38"/>
          <p:cNvCxnSpPr/>
          <p:nvPr/>
        </p:nvCxnSpPr>
        <p:spPr>
          <a:xfrm rot="5400000" flipH="1" flipV="1">
            <a:off x="799434" y="1928802"/>
            <a:ext cx="2143140" cy="15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5400000" flipH="1" flipV="1">
            <a:off x="1856562" y="1944854"/>
            <a:ext cx="2143140" cy="15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角丸四角形吹き出し 45"/>
          <p:cNvSpPr/>
          <p:nvPr/>
        </p:nvSpPr>
        <p:spPr>
          <a:xfrm>
            <a:off x="4071934" y="3429000"/>
            <a:ext cx="4857784" cy="928694"/>
          </a:xfrm>
          <a:prstGeom prst="wedgeRoundRectCallout">
            <a:avLst>
              <a:gd name="adj1" fmla="val -45573"/>
              <a:gd name="adj2" fmla="val -90704"/>
              <a:gd name="adj3" fmla="val 16667"/>
            </a:avLst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3Layer</a:t>
            </a:r>
            <a:r>
              <a:rPr kumimoji="1" lang="ja-JP" altLang="en-US" b="1" dirty="0" smtClean="0"/>
              <a:t>で</a:t>
            </a:r>
            <a:r>
              <a:rPr kumimoji="1" lang="en-US" altLang="ja-JP" b="1" dirty="0" smtClean="0"/>
              <a:t>Hit</a:t>
            </a:r>
            <a:r>
              <a:rPr kumimoji="1" lang="ja-JP" altLang="en-US" b="1" dirty="0" smtClean="0"/>
              <a:t>がある領域のみについて考える</a:t>
            </a:r>
            <a:endParaRPr kumimoji="1" lang="en-US" altLang="ja-JP" b="1" dirty="0" smtClean="0"/>
          </a:p>
          <a:p>
            <a:pPr algn="ctr"/>
            <a:r>
              <a:rPr lang="en-US" altLang="ja-JP" b="1" dirty="0" smtClean="0"/>
              <a:t>1.45</a:t>
            </a:r>
            <a:r>
              <a:rPr lang="ja-JP" altLang="en-US" b="1" dirty="0" smtClean="0"/>
              <a:t>≦</a:t>
            </a:r>
            <a:r>
              <a:rPr lang="en-US" altLang="ja-JP" b="1" dirty="0" smtClean="0"/>
              <a:t>η</a:t>
            </a:r>
            <a:r>
              <a:rPr lang="ja-JP" altLang="en-US" b="1" dirty="0" smtClean="0"/>
              <a:t>≦</a:t>
            </a:r>
            <a:r>
              <a:rPr lang="en-US" altLang="ja-JP" b="1" dirty="0" smtClean="0"/>
              <a:t>1.95</a:t>
            </a:r>
            <a:r>
              <a:rPr lang="ja-JP" altLang="en-US" b="1" dirty="0" smtClean="0"/>
              <a:t>の領域では３</a:t>
            </a:r>
            <a:r>
              <a:rPr lang="en-US" altLang="ja-JP" b="1" dirty="0" smtClean="0"/>
              <a:t>Station</a:t>
            </a:r>
            <a:r>
              <a:rPr lang="ja-JP" altLang="en-US" b="1" dirty="0" smtClean="0"/>
              <a:t>に</a:t>
            </a:r>
            <a:r>
              <a:rPr lang="en-US" altLang="ja-JP" b="1" dirty="0" smtClean="0"/>
              <a:t>Hit</a:t>
            </a:r>
            <a:r>
              <a:rPr lang="ja-JP" altLang="en-US" b="1" dirty="0" smtClean="0"/>
              <a:t>があるイベントは全体の</a:t>
            </a:r>
            <a:r>
              <a:rPr lang="en-US" altLang="ja-JP" b="1" dirty="0" smtClean="0"/>
              <a:t>95</a:t>
            </a:r>
            <a:r>
              <a:rPr lang="ja-JP" altLang="en-US" b="1" dirty="0" smtClean="0"/>
              <a:t>％ほど</a:t>
            </a:r>
            <a:endParaRPr kumimoji="1" lang="ja-JP" altLang="en-US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429256" y="4714884"/>
            <a:ext cx="192882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磁場の</a:t>
            </a:r>
            <a:r>
              <a:rPr lang="ja-JP" altLang="en-US" b="1" dirty="0" smtClean="0">
                <a:solidFill>
                  <a:schemeClr val="bg1"/>
                </a:solidFill>
              </a:rPr>
              <a:t>不均一性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1214414" y="3929066"/>
            <a:ext cx="928694" cy="3571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1142976" y="4143380"/>
            <a:ext cx="928694" cy="3571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1071538" y="4357694"/>
            <a:ext cx="785818" cy="2857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071538" y="4572008"/>
            <a:ext cx="785818" cy="2857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1000100" y="4747986"/>
            <a:ext cx="732183" cy="2526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1000100" y="4956494"/>
            <a:ext cx="642942" cy="2143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942310" y="5105766"/>
            <a:ext cx="642942" cy="2143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876342" y="5238192"/>
            <a:ext cx="642942" cy="2143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824022" y="5376944"/>
            <a:ext cx="642942" cy="2143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1571604" y="3000372"/>
            <a:ext cx="57150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1.45</a:t>
            </a:r>
            <a:endParaRPr kumimoji="1" lang="ja-JP" altLang="en-US" sz="1400" b="1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643174" y="3000372"/>
            <a:ext cx="57150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1.95</a:t>
            </a:r>
            <a:endParaRPr kumimoji="1" lang="ja-JP" altLang="en-US" sz="1400" b="1" dirty="0"/>
          </a:p>
        </p:txBody>
      </p:sp>
      <p:cxnSp>
        <p:nvCxnSpPr>
          <p:cNvPr id="66" name="直線コネクタ 65"/>
          <p:cNvCxnSpPr/>
          <p:nvPr/>
        </p:nvCxnSpPr>
        <p:spPr>
          <a:xfrm rot="5400000" flipH="1" flipV="1">
            <a:off x="4699618" y="1911956"/>
            <a:ext cx="2143140" cy="15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5400000" flipH="1" flipV="1">
            <a:off x="5756746" y="1928008"/>
            <a:ext cx="2143140" cy="15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Dohmae\Application Data\SSH\temp\mu9smallhist1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226" y="887726"/>
            <a:ext cx="3618679" cy="2428892"/>
          </a:xfrm>
          <a:prstGeom prst="rect">
            <a:avLst/>
          </a:prstGeom>
          <a:noFill/>
        </p:spPr>
      </p:pic>
      <p:sp>
        <p:nvSpPr>
          <p:cNvPr id="20" name="テキスト ボックス 19"/>
          <p:cNvSpPr txBox="1"/>
          <p:nvPr/>
        </p:nvSpPr>
        <p:spPr>
          <a:xfrm>
            <a:off x="500034" y="214290"/>
            <a:ext cx="1500198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Resolution</a:t>
            </a:r>
            <a:endParaRPr kumimoji="1" lang="ja-JP" altLang="en-US" b="1" dirty="0"/>
          </a:p>
        </p:txBody>
      </p:sp>
      <p:pic>
        <p:nvPicPr>
          <p:cNvPr id="21510" name="Picture 6" descr="C:\Documents and Settings\Dohmae\Application Data\SSH\temp\SigmaOverMean_graph7_smal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14752"/>
            <a:ext cx="4309110" cy="2922270"/>
          </a:xfrm>
          <a:prstGeom prst="rect">
            <a:avLst/>
          </a:prstGeom>
          <a:noFill/>
        </p:spPr>
      </p:pic>
      <p:pic>
        <p:nvPicPr>
          <p:cNvPr id="21511" name="Picture 7" descr="C:\Documents and Settings\Dohmae\Application Data\SSH\temp\SigmaOverMean_graph7_larg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714752"/>
            <a:ext cx="4309110" cy="2922270"/>
          </a:xfrm>
          <a:prstGeom prst="rect">
            <a:avLst/>
          </a:prstGeom>
          <a:noFill/>
        </p:spPr>
      </p:pic>
      <p:cxnSp>
        <p:nvCxnSpPr>
          <p:cNvPr id="30" name="直線コネクタ 29"/>
          <p:cNvCxnSpPr/>
          <p:nvPr/>
        </p:nvCxnSpPr>
        <p:spPr>
          <a:xfrm rot="16200000" flipH="1">
            <a:off x="1074391" y="2439663"/>
            <a:ext cx="1928826" cy="225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2027528" y="2143116"/>
            <a:ext cx="18701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1714480" y="3214686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mean</a:t>
            </a:r>
            <a:endParaRPr kumimoji="1" lang="ja-JP" altLang="en-US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285984" y="192880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σ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00562" y="785794"/>
            <a:ext cx="31432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Resolution</a:t>
            </a:r>
            <a:r>
              <a:rPr kumimoji="1" lang="ja-JP" altLang="en-US" b="1" dirty="0" smtClean="0"/>
              <a:t>として</a:t>
            </a:r>
            <a:r>
              <a:rPr lang="en-US" altLang="ja-JP" b="1" dirty="0" smtClean="0"/>
              <a:t>σ/mean</a:t>
            </a:r>
            <a:r>
              <a:rPr lang="ja-JP" altLang="en-US" b="1" dirty="0" smtClean="0"/>
              <a:t>を</a:t>
            </a:r>
            <a:endParaRPr lang="en-US" altLang="ja-JP" b="1" dirty="0" smtClean="0"/>
          </a:p>
          <a:p>
            <a:r>
              <a:rPr lang="ja-JP" altLang="en-US" b="1" dirty="0" smtClean="0"/>
              <a:t>プロットして</a:t>
            </a:r>
            <a:r>
              <a:rPr kumimoji="1" lang="ja-JP" altLang="en-US" b="1" dirty="0" smtClean="0"/>
              <a:t>比較</a:t>
            </a:r>
            <a:endParaRPr kumimoji="1" lang="ja-JP" altLang="en-US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00562" y="1571612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黒：</a:t>
            </a:r>
            <a:r>
              <a:rPr kumimoji="1" lang="en-US" altLang="ja-JP" b="1" dirty="0" smtClean="0"/>
              <a:t>α</a:t>
            </a:r>
            <a:r>
              <a:rPr kumimoji="1" lang="ja-JP" altLang="en-US" b="1" dirty="0" smtClean="0"/>
              <a:t>使用時</a:t>
            </a:r>
            <a:endParaRPr kumimoji="1" lang="en-US" altLang="ja-JP" b="1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赤：</a:t>
            </a:r>
            <a:r>
              <a:rPr lang="en-US" altLang="ja-JP" b="1" dirty="0" smtClean="0">
                <a:solidFill>
                  <a:srgbClr val="FF0000"/>
                </a:solidFill>
              </a:rPr>
              <a:t>β</a:t>
            </a:r>
            <a:r>
              <a:rPr lang="ja-JP" altLang="en-US" b="1" dirty="0" smtClean="0">
                <a:solidFill>
                  <a:srgbClr val="FF0000"/>
                </a:solidFill>
              </a:rPr>
              <a:t>使用時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0000CC"/>
                </a:solidFill>
              </a:rPr>
              <a:t>青：</a:t>
            </a:r>
            <a:r>
              <a:rPr kumimoji="1" lang="en-US" altLang="ja-JP" b="1" dirty="0" err="1" smtClean="0">
                <a:solidFill>
                  <a:srgbClr val="0000CC"/>
                </a:solidFill>
              </a:rPr>
              <a:t>Sagitta</a:t>
            </a:r>
            <a:r>
              <a:rPr lang="ja-JP" altLang="en-US" b="1" dirty="0" smtClean="0">
                <a:solidFill>
                  <a:srgbClr val="0000CC"/>
                </a:solidFill>
              </a:rPr>
              <a:t>使用時</a:t>
            </a:r>
            <a:endParaRPr kumimoji="1" lang="en-US" altLang="ja-JP" b="1" dirty="0" smtClean="0">
              <a:solidFill>
                <a:srgbClr val="0000CC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357290" y="3786190"/>
            <a:ext cx="178595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Small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Chamber</a:t>
            </a:r>
            <a:endParaRPr lang="ja-JP" altLang="en-US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857884" y="3786190"/>
            <a:ext cx="185738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Large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Chamber</a:t>
            </a:r>
            <a:endParaRPr lang="ja-JP" altLang="en-US" b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428992" y="6357958"/>
            <a:ext cx="114300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Pt[</a:t>
            </a:r>
            <a:r>
              <a:rPr kumimoji="1" lang="en-US" altLang="ja-JP" sz="1600" b="1" dirty="0" err="1" smtClean="0"/>
              <a:t>GeV</a:t>
            </a:r>
            <a:r>
              <a:rPr kumimoji="1" lang="en-US" altLang="ja-JP" sz="1600" b="1" dirty="0" smtClean="0"/>
              <a:t>/c]</a:t>
            </a:r>
            <a:endParaRPr kumimoji="1" lang="ja-JP" altLang="en-US" sz="16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858148" y="6357958"/>
            <a:ext cx="114300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Pt[</a:t>
            </a:r>
            <a:r>
              <a:rPr kumimoji="1" lang="en-US" altLang="ja-JP" sz="1600" b="1" dirty="0" err="1" smtClean="0"/>
              <a:t>GeV</a:t>
            </a:r>
            <a:r>
              <a:rPr kumimoji="1" lang="en-US" altLang="ja-JP" sz="1600" b="1" dirty="0" smtClean="0"/>
              <a:t>/c]</a:t>
            </a:r>
            <a:endParaRPr kumimoji="1" lang="ja-JP" altLang="en-US" sz="1600" b="1" dirty="0"/>
          </a:p>
        </p:txBody>
      </p:sp>
      <p:sp>
        <p:nvSpPr>
          <p:cNvPr id="43" name="角丸四角形吹き出し 42"/>
          <p:cNvSpPr/>
          <p:nvPr/>
        </p:nvSpPr>
        <p:spPr>
          <a:xfrm>
            <a:off x="5143504" y="2643182"/>
            <a:ext cx="3714776" cy="785818"/>
          </a:xfrm>
          <a:prstGeom prst="wedgeRoundRectCallout">
            <a:avLst>
              <a:gd name="adj1" fmla="val -46535"/>
              <a:gd name="adj2" fmla="val 108614"/>
              <a:gd name="adj3" fmla="val 16667"/>
            </a:avLst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/>
              <a:t>β</a:t>
            </a:r>
            <a:r>
              <a:rPr kumimoji="1" lang="ja-JP" altLang="en-US" b="1" dirty="0" err="1" smtClean="0"/>
              <a:t>、</a:t>
            </a:r>
            <a:r>
              <a:rPr kumimoji="1" lang="en-US" altLang="ja-JP" b="1" dirty="0" err="1" smtClean="0"/>
              <a:t>Sagitta</a:t>
            </a:r>
            <a:r>
              <a:rPr kumimoji="1" lang="ja-JP" altLang="en-US" b="1" dirty="0" smtClean="0"/>
              <a:t>使用時は</a:t>
            </a:r>
            <a:r>
              <a:rPr kumimoji="1" lang="en-US" altLang="ja-JP" b="1" dirty="0" smtClean="0"/>
              <a:t>α</a:t>
            </a:r>
            <a:r>
              <a:rPr kumimoji="1" lang="ja-JP" altLang="en-US" b="1" dirty="0" smtClean="0"/>
              <a:t>使用時と同等、または</a:t>
            </a:r>
            <a:r>
              <a:rPr lang="ja-JP" altLang="en-US" b="1" dirty="0" smtClean="0"/>
              <a:t>より良くなっている</a:t>
            </a:r>
            <a:endParaRPr kumimoji="1" lang="ja-JP" altLang="en-US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0034" y="714356"/>
            <a:ext cx="32861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9GeV </a:t>
            </a:r>
            <a:r>
              <a:rPr kumimoji="1" lang="en-US" altLang="ja-JP" dirty="0" err="1" smtClean="0"/>
              <a:t>Sagitta</a:t>
            </a:r>
            <a:r>
              <a:rPr kumimoji="1" lang="ja-JP" altLang="en-US" dirty="0" smtClean="0"/>
              <a:t>分布</a:t>
            </a:r>
            <a:r>
              <a:rPr kumimoji="1" lang="en-US" altLang="ja-JP" dirty="0" smtClean="0"/>
              <a:t>(η:1.8~1.85)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14744" y="3571876"/>
            <a:ext cx="142876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η:1.8~1.85</a:t>
            </a:r>
            <a:endParaRPr kumimoji="1" lang="ja-JP" altLang="en-US" b="1" dirty="0"/>
          </a:p>
        </p:txBody>
      </p:sp>
    </p:spTree>
  </p:cSld>
  <p:clrMapOvr>
    <a:masterClrMapping/>
  </p:clrMapOvr>
  <p:transition advTm="6409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C:\Documents and Settings\Dohmae\Application Data\SSH\temp\Diff_graph7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929066"/>
            <a:ext cx="3977640" cy="2697480"/>
          </a:xfrm>
          <a:prstGeom prst="rect">
            <a:avLst/>
          </a:prstGeom>
          <a:noFill/>
        </p:spPr>
      </p:pic>
      <p:pic>
        <p:nvPicPr>
          <p:cNvPr id="24581" name="Picture 5" descr="C:\Documents and Settings\Dohmae\Application Data\SSH\temp\Diff_graph7_larg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929066"/>
            <a:ext cx="3977640" cy="2697480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1928794" y="3929066"/>
            <a:ext cx="78581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Small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86512" y="3929066"/>
            <a:ext cx="78581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Large</a:t>
            </a:r>
            <a:endParaRPr kumimoji="1" lang="ja-JP" altLang="en-US" b="1" dirty="0"/>
          </a:p>
        </p:txBody>
      </p:sp>
      <p:pic>
        <p:nvPicPr>
          <p:cNvPr id="8" name="Picture 1" descr="C:\Documents and Settings\Dohmae\Application Data\SSH\temp\graph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642918"/>
            <a:ext cx="4213631" cy="2857520"/>
          </a:xfrm>
          <a:prstGeom prst="rect">
            <a:avLst/>
          </a:prstGeom>
          <a:noFill/>
        </p:spPr>
      </p:pic>
      <p:cxnSp>
        <p:nvCxnSpPr>
          <p:cNvPr id="12" name="直線コネクタ 11"/>
          <p:cNvCxnSpPr/>
          <p:nvPr/>
        </p:nvCxnSpPr>
        <p:spPr>
          <a:xfrm flipV="1">
            <a:off x="5000628" y="1142984"/>
            <a:ext cx="3071834" cy="192882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715008" y="2071678"/>
            <a:ext cx="7143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rot="10800000" flipV="1">
            <a:off x="6643702" y="2071678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85720" y="285728"/>
            <a:ext cx="207170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1/Pt</a:t>
            </a:r>
            <a:r>
              <a:rPr kumimoji="1" lang="ja-JP" altLang="en-US" b="1" dirty="0" smtClean="0"/>
              <a:t>グラフの曲り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28992" y="6519446"/>
            <a:ext cx="114300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Pt[</a:t>
            </a:r>
            <a:r>
              <a:rPr kumimoji="1" lang="en-US" altLang="ja-JP" sz="1600" b="1" dirty="0" err="1" smtClean="0"/>
              <a:t>GeV</a:t>
            </a:r>
            <a:r>
              <a:rPr kumimoji="1" lang="en-US" altLang="ja-JP" sz="1600" b="1" dirty="0" smtClean="0"/>
              <a:t>/c]</a:t>
            </a:r>
            <a:endParaRPr kumimoji="1" lang="ja-JP" altLang="en-US" sz="16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786710" y="6500834"/>
            <a:ext cx="114300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Pt[</a:t>
            </a:r>
            <a:r>
              <a:rPr kumimoji="1" lang="en-US" altLang="ja-JP" sz="1600" b="1" dirty="0" err="1" smtClean="0"/>
              <a:t>GeV</a:t>
            </a:r>
            <a:r>
              <a:rPr kumimoji="1" lang="en-US" altLang="ja-JP" sz="1600" b="1" dirty="0" smtClean="0"/>
              <a:t>/c]</a:t>
            </a:r>
            <a:endParaRPr kumimoji="1" lang="ja-JP" altLang="en-US" sz="1600" b="1" dirty="0"/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3818578" y="1253464"/>
            <a:ext cx="15904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1/Pt[/</a:t>
            </a:r>
            <a:r>
              <a:rPr lang="en-US" altLang="ja-JP" b="1" dirty="0" err="1" smtClean="0"/>
              <a:t>GeV</a:t>
            </a:r>
            <a:r>
              <a:rPr lang="en-US" altLang="ja-JP" b="1" dirty="0" smtClean="0"/>
              <a:t>/c]</a:t>
            </a:r>
            <a:endParaRPr kumimoji="1" lang="ja-JP" altLang="en-US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215338" y="3214686"/>
            <a:ext cx="5000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α</a:t>
            </a:r>
            <a:endParaRPr kumimoji="1" lang="ja-JP" altLang="en-US" b="1" dirty="0"/>
          </a:p>
        </p:txBody>
      </p:sp>
      <p:cxnSp>
        <p:nvCxnSpPr>
          <p:cNvPr id="24" name="直線矢印コネクタ 23"/>
          <p:cNvCxnSpPr/>
          <p:nvPr/>
        </p:nvCxnSpPr>
        <p:spPr>
          <a:xfrm rot="10800000">
            <a:off x="7215206" y="1071546"/>
            <a:ext cx="92869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5087832" y="3024512"/>
            <a:ext cx="100013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000760" y="857232"/>
            <a:ext cx="12144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Pt=9GeV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072198" y="2786058"/>
            <a:ext cx="121444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Pt=75GeV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5720" y="100010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9GeV</a:t>
            </a:r>
            <a:r>
              <a:rPr lang="ja-JP" altLang="en-US" b="1" dirty="0" smtClean="0"/>
              <a:t>と</a:t>
            </a:r>
            <a:r>
              <a:rPr lang="en-US" altLang="ja-JP" b="1" dirty="0" smtClean="0"/>
              <a:t>75GeV</a:t>
            </a:r>
            <a:r>
              <a:rPr lang="ja-JP" altLang="en-US" b="1" dirty="0" smtClean="0"/>
              <a:t>の点を結びその直線と実際の値との差をその時の</a:t>
            </a:r>
            <a:r>
              <a:rPr lang="en-US" altLang="ja-JP" b="1" dirty="0" smtClean="0"/>
              <a:t>Pt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Mean</a:t>
            </a:r>
            <a:r>
              <a:rPr lang="ja-JP" altLang="en-US" b="1" dirty="0" smtClean="0"/>
              <a:t>で割る</a:t>
            </a:r>
            <a:endParaRPr lang="en-US" altLang="ja-JP" b="1" dirty="0" smtClean="0"/>
          </a:p>
          <a:p>
            <a:r>
              <a:rPr kumimoji="1" lang="ja-JP" altLang="en-US" b="1" dirty="0" smtClean="0"/>
              <a:t>→</a:t>
            </a:r>
            <a:r>
              <a:rPr kumimoji="1" lang="en-US" altLang="ja-JP" b="1" dirty="0" smtClean="0"/>
              <a:t>Pt</a:t>
            </a:r>
            <a:r>
              <a:rPr kumimoji="1" lang="ja-JP" altLang="en-US" b="1" dirty="0" smtClean="0"/>
              <a:t>ごとに</a:t>
            </a:r>
            <a:r>
              <a:rPr kumimoji="1" lang="en-US" altLang="ja-JP" b="1" dirty="0" smtClean="0"/>
              <a:t>Plot</a:t>
            </a:r>
            <a:endParaRPr kumimoji="1" lang="ja-JP" altLang="en-US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0034" y="2500306"/>
            <a:ext cx="214314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黒：</a:t>
            </a:r>
            <a:r>
              <a:rPr kumimoji="1" lang="en-US" altLang="ja-JP" b="1" dirty="0" smtClean="0"/>
              <a:t>α</a:t>
            </a:r>
            <a:r>
              <a:rPr kumimoji="1" lang="ja-JP" altLang="en-US" b="1" dirty="0" smtClean="0"/>
              <a:t>使用時</a:t>
            </a:r>
            <a:endParaRPr kumimoji="1" lang="en-US" altLang="ja-JP" b="1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赤：</a:t>
            </a:r>
            <a:r>
              <a:rPr lang="en-US" altLang="ja-JP" b="1" dirty="0" smtClean="0">
                <a:solidFill>
                  <a:srgbClr val="FF0000"/>
                </a:solidFill>
              </a:rPr>
              <a:t>β</a:t>
            </a:r>
            <a:r>
              <a:rPr lang="ja-JP" altLang="en-US" b="1" dirty="0" smtClean="0">
                <a:solidFill>
                  <a:srgbClr val="FF0000"/>
                </a:solidFill>
              </a:rPr>
              <a:t>使用時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0000CC"/>
                </a:solidFill>
              </a:rPr>
              <a:t>青：</a:t>
            </a:r>
            <a:r>
              <a:rPr kumimoji="1" lang="en-US" altLang="ja-JP" b="1" dirty="0" err="1" smtClean="0">
                <a:solidFill>
                  <a:srgbClr val="0000CC"/>
                </a:solidFill>
              </a:rPr>
              <a:t>Sagitta</a:t>
            </a:r>
            <a:r>
              <a:rPr lang="ja-JP" altLang="en-US" b="1" dirty="0" smtClean="0">
                <a:solidFill>
                  <a:srgbClr val="0000CC"/>
                </a:solidFill>
              </a:rPr>
              <a:t>使用時</a:t>
            </a:r>
            <a:endParaRPr kumimoji="1" lang="en-US" altLang="ja-JP" b="1" dirty="0" smtClean="0">
              <a:solidFill>
                <a:srgbClr val="0000CC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14744" y="3786190"/>
            <a:ext cx="142876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η:1.8~1.85</a:t>
            </a:r>
            <a:endParaRPr kumimoji="1" lang="ja-JP" altLang="en-US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86512" y="20716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err="1" smtClean="0"/>
              <a:t>Δα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Dohmae\Application Data\SSH\temp\mu75corre_smallhist1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00042"/>
            <a:ext cx="3075146" cy="2064068"/>
          </a:xfrm>
          <a:prstGeom prst="rect">
            <a:avLst/>
          </a:prstGeom>
          <a:noFill/>
        </p:spPr>
      </p:pic>
      <p:pic>
        <p:nvPicPr>
          <p:cNvPr id="20484" name="Picture 4" descr="C:\Documents and Settings\Dohmae\Application Data\SSH\temp\mu75corre_smallhist1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2738" y="2579378"/>
            <a:ext cx="3075146" cy="2064068"/>
          </a:xfrm>
          <a:prstGeom prst="rect">
            <a:avLst/>
          </a:prstGeom>
          <a:noFill/>
        </p:spPr>
      </p:pic>
      <p:pic>
        <p:nvPicPr>
          <p:cNvPr id="20486" name="Picture 6" descr="C:\Documents and Settings\Dohmae\Application Data\SSH\temp\mu75corre_smallhist1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643446"/>
            <a:ext cx="3075146" cy="2064068"/>
          </a:xfrm>
          <a:prstGeom prst="rect">
            <a:avLst/>
          </a:prstGeom>
          <a:noFill/>
        </p:spPr>
      </p:pic>
      <p:pic>
        <p:nvPicPr>
          <p:cNvPr id="20487" name="Picture 7" descr="C:\Documents and Settings\Dohmae\Application Data\SSH\temp\mu75corre_largehist15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6010" y="4643446"/>
            <a:ext cx="3075146" cy="2064068"/>
          </a:xfrm>
          <a:prstGeom prst="rect">
            <a:avLst/>
          </a:prstGeom>
          <a:noFill/>
        </p:spPr>
      </p:pic>
      <p:pic>
        <p:nvPicPr>
          <p:cNvPr id="20483" name="Picture 3" descr="C:\Documents and Settings\Dohmae\Application Data\SSH\temp\mu75corre_largehist15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500043"/>
            <a:ext cx="3075146" cy="2064068"/>
          </a:xfrm>
          <a:prstGeom prst="rect">
            <a:avLst/>
          </a:prstGeom>
          <a:noFill/>
        </p:spPr>
      </p:pic>
      <p:pic>
        <p:nvPicPr>
          <p:cNvPr id="20485" name="Picture 5" descr="C:\Documents and Settings\Dohmae\Application Data\SSH\temp\mu75corre_largehist15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6010" y="2571744"/>
            <a:ext cx="3075146" cy="2064068"/>
          </a:xfrm>
          <a:prstGeom prst="rect">
            <a:avLst/>
          </a:prstGeom>
          <a:noFill/>
        </p:spPr>
      </p:pic>
      <p:sp>
        <p:nvSpPr>
          <p:cNvPr id="19" name="テキスト ボックス 18"/>
          <p:cNvSpPr txBox="1"/>
          <p:nvPr/>
        </p:nvSpPr>
        <p:spPr>
          <a:xfrm>
            <a:off x="285720" y="285728"/>
            <a:ext cx="1857388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Vertex</a:t>
            </a:r>
            <a:r>
              <a:rPr lang="ja-JP" altLang="en-US" b="1" dirty="0" smtClean="0"/>
              <a:t>との相関</a:t>
            </a:r>
            <a:endParaRPr kumimoji="1" lang="ja-JP" altLang="en-US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714744" y="0"/>
            <a:ext cx="78581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Small</a:t>
            </a:r>
            <a:endParaRPr kumimoji="1" lang="ja-JP" altLang="en-US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000892" y="0"/>
            <a:ext cx="78581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Large</a:t>
            </a:r>
            <a:endParaRPr kumimoji="1" lang="ja-JP" altLang="en-US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0" y="2357430"/>
            <a:ext cx="26431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横軸</a:t>
            </a:r>
            <a:r>
              <a:rPr lang="en-US" altLang="ja-JP" dirty="0" smtClean="0"/>
              <a:t>:</a:t>
            </a:r>
            <a:r>
              <a:rPr kumimoji="1" lang="en-US" altLang="ja-JP" dirty="0" smtClean="0"/>
              <a:t>mean±3σ</a:t>
            </a:r>
            <a:r>
              <a:rPr kumimoji="1" lang="ja-JP" altLang="en-US" dirty="0" smtClean="0"/>
              <a:t>の範囲</a:t>
            </a:r>
            <a:r>
              <a:rPr lang="en-US" altLang="ja-JP" dirty="0" smtClean="0"/>
              <a:t>  </a:t>
            </a:r>
            <a:r>
              <a:rPr kumimoji="1" lang="ja-JP" altLang="en-US" dirty="0" smtClean="0"/>
              <a:t>で</a:t>
            </a:r>
            <a:r>
              <a:rPr lang="en-US" altLang="ja-JP" dirty="0" smtClean="0"/>
              <a:t>Plot</a:t>
            </a:r>
          </a:p>
          <a:p>
            <a:endParaRPr kumimoji="1" lang="en-US" altLang="ja-JP" dirty="0" smtClean="0"/>
          </a:p>
          <a:p>
            <a:r>
              <a:rPr lang="ja-JP" altLang="en-US" b="1" dirty="0" smtClean="0"/>
              <a:t>縦軸</a:t>
            </a:r>
            <a:r>
              <a:rPr lang="en-US" altLang="ja-JP" dirty="0" smtClean="0"/>
              <a:t>:</a:t>
            </a:r>
            <a:r>
              <a:rPr lang="ja-JP" altLang="en-US" dirty="0" smtClean="0"/>
              <a:t>固定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  -300~300[mm]</a:t>
            </a:r>
            <a:endParaRPr kumimoji="1" lang="en-US" altLang="ja-JP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14876" y="1857364"/>
            <a:ext cx="221457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α</a:t>
            </a:r>
            <a:r>
              <a:rPr lang="ja-JP" altLang="en-US" b="1" dirty="0" smtClean="0"/>
              <a:t> </a:t>
            </a:r>
            <a:r>
              <a:rPr lang="en-US" altLang="ja-JP" b="1" dirty="0" err="1" smtClean="0"/>
              <a:t>vs</a:t>
            </a:r>
            <a:r>
              <a:rPr lang="en-US" altLang="ja-JP" b="1" dirty="0" smtClean="0"/>
              <a:t> Z-Vertex[mm]</a:t>
            </a:r>
            <a:endParaRPr kumimoji="1" lang="ja-JP" altLang="en-US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14876" y="4071942"/>
            <a:ext cx="221457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β</a:t>
            </a:r>
            <a:r>
              <a:rPr lang="ja-JP" altLang="en-US" b="1" dirty="0" smtClean="0"/>
              <a:t> </a:t>
            </a:r>
            <a:r>
              <a:rPr lang="en-US" altLang="ja-JP" b="1" dirty="0" err="1" smtClean="0"/>
              <a:t>vs</a:t>
            </a:r>
            <a:r>
              <a:rPr lang="en-US" altLang="ja-JP" b="1" dirty="0" smtClean="0"/>
              <a:t> Z-Vertex[mm]</a:t>
            </a:r>
            <a:endParaRPr kumimoji="1" lang="ja-JP" altLang="en-US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00562" y="6215082"/>
            <a:ext cx="2786082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err="1" smtClean="0"/>
              <a:t>Sagitta</a:t>
            </a:r>
            <a:r>
              <a:rPr lang="ja-JP" altLang="en-US" b="1" dirty="0" smtClean="0"/>
              <a:t> </a:t>
            </a:r>
            <a:r>
              <a:rPr lang="en-US" altLang="ja-JP" b="1" dirty="0" err="1" smtClean="0"/>
              <a:t>vs</a:t>
            </a:r>
            <a:r>
              <a:rPr lang="en-US" altLang="ja-JP" b="1" dirty="0" smtClean="0"/>
              <a:t> Z-Vertex[mm]</a:t>
            </a:r>
            <a:endParaRPr kumimoji="1" lang="ja-JP" altLang="en-US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14282" y="4572008"/>
            <a:ext cx="171451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α</a:t>
            </a:r>
            <a:r>
              <a:rPr lang="ja-JP" altLang="en-US" b="1" dirty="0" err="1" smtClean="0">
                <a:solidFill>
                  <a:schemeClr val="bg1"/>
                </a:solidFill>
              </a:rPr>
              <a:t>のような</a:t>
            </a:r>
            <a:endParaRPr lang="en-US" altLang="ja-JP" b="1" dirty="0" smtClean="0">
              <a:solidFill>
                <a:schemeClr val="bg1"/>
              </a:solidFill>
            </a:endParaRPr>
          </a:p>
          <a:p>
            <a:r>
              <a:rPr kumimoji="1" lang="en-US" altLang="ja-JP" b="1" dirty="0" smtClean="0">
                <a:solidFill>
                  <a:schemeClr val="bg1"/>
                </a:solidFill>
              </a:rPr>
              <a:t>vertex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との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r>
              <a:rPr lang="en-US" altLang="ja-JP" b="1" dirty="0" err="1" smtClean="0">
                <a:solidFill>
                  <a:schemeClr val="bg1"/>
                </a:solidFill>
              </a:rPr>
              <a:t>correrlation</a:t>
            </a:r>
            <a:r>
              <a:rPr lang="ja-JP" altLang="en-US" b="1" dirty="0" smtClean="0">
                <a:solidFill>
                  <a:schemeClr val="bg1"/>
                </a:solidFill>
              </a:rPr>
              <a:t>は見られない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 rot="5400000" flipH="1" flipV="1">
            <a:off x="1750199" y="3893347"/>
            <a:ext cx="928694" cy="71438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43" idx="3"/>
          </p:cNvCxnSpPr>
          <p:nvPr/>
        </p:nvCxnSpPr>
        <p:spPr>
          <a:xfrm>
            <a:off x="1928794" y="5172173"/>
            <a:ext cx="571504" cy="685719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14282" y="1142984"/>
            <a:ext cx="178595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Z-vertex</a:t>
            </a:r>
            <a:r>
              <a:rPr lang="ja-JP" altLang="en-US" b="1" dirty="0" smtClean="0">
                <a:solidFill>
                  <a:schemeClr val="bg1"/>
                </a:solidFill>
              </a:rPr>
              <a:t>と</a:t>
            </a:r>
            <a:r>
              <a:rPr lang="en-US" altLang="ja-JP" b="1" dirty="0" smtClean="0">
                <a:solidFill>
                  <a:schemeClr val="bg1"/>
                </a:solidFill>
              </a:rPr>
              <a:t>α</a:t>
            </a:r>
            <a:r>
              <a:rPr lang="ja-JP" altLang="en-US" b="1" dirty="0" smtClean="0">
                <a:solidFill>
                  <a:schemeClr val="bg1"/>
                </a:solidFill>
              </a:rPr>
              <a:t>の</a:t>
            </a:r>
            <a:endParaRPr lang="en-US" altLang="ja-JP" b="1" dirty="0" smtClean="0">
              <a:solidFill>
                <a:schemeClr val="bg1"/>
              </a:solidFill>
            </a:endParaRPr>
          </a:p>
          <a:p>
            <a:r>
              <a:rPr kumimoji="1" lang="en-US" altLang="ja-JP" b="1" dirty="0" smtClean="0">
                <a:solidFill>
                  <a:schemeClr val="bg1"/>
                </a:solidFill>
              </a:rPr>
              <a:t>correlation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cxnSp>
        <p:nvCxnSpPr>
          <p:cNvPr id="52" name="直線矢印コネクタ 51"/>
          <p:cNvCxnSpPr>
            <a:stCxn id="50" idx="3"/>
          </p:cNvCxnSpPr>
          <p:nvPr/>
        </p:nvCxnSpPr>
        <p:spPr>
          <a:xfrm flipV="1">
            <a:off x="2000232" y="1376356"/>
            <a:ext cx="471482" cy="89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000628" y="59272"/>
            <a:ext cx="142876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η:1.8~1.85</a:t>
            </a:r>
            <a:endParaRPr kumimoji="1" lang="ja-JP" altLang="en-US" b="1" dirty="0"/>
          </a:p>
        </p:txBody>
      </p:sp>
    </p:spTree>
  </p:cSld>
  <p:clrMapOvr>
    <a:masterClrMapping/>
  </p:clrMapOvr>
  <p:transition advTm="5486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5720" y="285728"/>
            <a:ext cx="192882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分布時のテール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15074" y="642918"/>
            <a:ext cx="214314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黒：</a:t>
            </a:r>
            <a:r>
              <a:rPr kumimoji="1" lang="en-US" altLang="ja-JP" b="1" dirty="0" smtClean="0"/>
              <a:t>α</a:t>
            </a:r>
            <a:r>
              <a:rPr kumimoji="1" lang="ja-JP" altLang="en-US" b="1" dirty="0" smtClean="0"/>
              <a:t>使用時</a:t>
            </a:r>
            <a:endParaRPr kumimoji="1" lang="en-US" altLang="ja-JP" b="1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赤：</a:t>
            </a:r>
            <a:r>
              <a:rPr lang="en-US" altLang="ja-JP" b="1" dirty="0" smtClean="0">
                <a:solidFill>
                  <a:srgbClr val="FF0000"/>
                </a:solidFill>
              </a:rPr>
              <a:t>β</a:t>
            </a:r>
            <a:r>
              <a:rPr lang="ja-JP" altLang="en-US" b="1" dirty="0" smtClean="0">
                <a:solidFill>
                  <a:srgbClr val="FF0000"/>
                </a:solidFill>
              </a:rPr>
              <a:t>使用時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0000CC"/>
                </a:solidFill>
              </a:rPr>
              <a:t>青：</a:t>
            </a:r>
            <a:r>
              <a:rPr kumimoji="1" lang="en-US" altLang="ja-JP" b="1" dirty="0" err="1" smtClean="0">
                <a:solidFill>
                  <a:srgbClr val="0000CC"/>
                </a:solidFill>
              </a:rPr>
              <a:t>Sagitta</a:t>
            </a:r>
            <a:r>
              <a:rPr lang="ja-JP" altLang="en-US" b="1" dirty="0" smtClean="0">
                <a:solidFill>
                  <a:srgbClr val="0000CC"/>
                </a:solidFill>
              </a:rPr>
              <a:t>使用時</a:t>
            </a:r>
            <a:endParaRPr kumimoji="1" lang="en-US" altLang="ja-JP" b="1" dirty="0" smtClean="0">
              <a:solidFill>
                <a:srgbClr val="0000CC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571876"/>
            <a:ext cx="871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3Sigma</a:t>
            </a:r>
            <a:r>
              <a:rPr kumimoji="1" lang="ja-JP" altLang="en-US" b="1" dirty="0" smtClean="0"/>
              <a:t>より外に分布してしまうものの割合を</a:t>
            </a:r>
            <a:r>
              <a:rPr kumimoji="1" lang="en-US" altLang="ja-JP" b="1" dirty="0" smtClean="0"/>
              <a:t>Pt</a:t>
            </a:r>
            <a:r>
              <a:rPr kumimoji="1" lang="ja-JP" altLang="en-US" b="1" dirty="0" smtClean="0"/>
              <a:t>ごとにプロットしてみる</a:t>
            </a:r>
            <a:endParaRPr kumimoji="1" lang="ja-JP" altLang="en-US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357158" y="4019116"/>
            <a:ext cx="8786842" cy="2838884"/>
            <a:chOff x="357158" y="1714488"/>
            <a:chExt cx="8786842" cy="2838884"/>
          </a:xfrm>
        </p:grpSpPr>
        <p:pic>
          <p:nvPicPr>
            <p:cNvPr id="20489" name="Picture 9" descr="C:\Documents and Settings\Dohmae\Application Data\SSH\temp\OutOf3Sigma_graph8_small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7158" y="1857364"/>
              <a:ext cx="3913822" cy="2626995"/>
            </a:xfrm>
            <a:prstGeom prst="rect">
              <a:avLst/>
            </a:prstGeom>
            <a:noFill/>
          </p:spPr>
        </p:pic>
        <p:pic>
          <p:nvPicPr>
            <p:cNvPr id="20490" name="Picture 10" descr="C:\Documents and Settings\Dohmae\Application Data\SSH\temp\OutOf3Sigma_graph8_large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00628" y="1857364"/>
              <a:ext cx="3913822" cy="2626995"/>
            </a:xfrm>
            <a:prstGeom prst="rect">
              <a:avLst/>
            </a:prstGeom>
            <a:noFill/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1428728" y="1714488"/>
              <a:ext cx="178595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Small</a:t>
              </a:r>
              <a:r>
                <a:rPr lang="ja-JP" altLang="en-US" b="1" dirty="0" smtClean="0"/>
                <a:t> </a:t>
              </a:r>
              <a:r>
                <a:rPr lang="en-US" altLang="ja-JP" b="1" dirty="0" smtClean="0"/>
                <a:t>Chamber</a:t>
              </a:r>
              <a:endParaRPr lang="ja-JP" altLang="en-US" b="1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072198" y="1714488"/>
              <a:ext cx="185738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Large</a:t>
              </a:r>
              <a:r>
                <a:rPr lang="ja-JP" altLang="en-US" b="1" dirty="0" smtClean="0"/>
                <a:t> </a:t>
              </a:r>
              <a:r>
                <a:rPr lang="en-US" altLang="ja-JP" b="1" dirty="0" smtClean="0"/>
                <a:t>Chamber</a:t>
              </a:r>
              <a:endParaRPr lang="ja-JP" altLang="en-US" b="1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8000992" y="4214818"/>
              <a:ext cx="114300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/>
                <a:t>Pt[</a:t>
              </a:r>
              <a:r>
                <a:rPr kumimoji="1" lang="en-US" altLang="ja-JP" sz="1600" b="1" dirty="0" err="1" smtClean="0"/>
                <a:t>GeV</a:t>
              </a:r>
              <a:r>
                <a:rPr kumimoji="1" lang="en-US" altLang="ja-JP" sz="1600" b="1" dirty="0" smtClean="0"/>
                <a:t>/c]</a:t>
              </a:r>
              <a:endParaRPr kumimoji="1" lang="ja-JP" altLang="en-US" sz="1600" b="1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500430" y="4214818"/>
              <a:ext cx="114300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/>
                <a:t>Pt[</a:t>
              </a:r>
              <a:r>
                <a:rPr kumimoji="1" lang="en-US" altLang="ja-JP" sz="1600" b="1" dirty="0" err="1" smtClean="0"/>
                <a:t>GeV</a:t>
              </a:r>
              <a:r>
                <a:rPr kumimoji="1" lang="en-US" altLang="ja-JP" sz="1600" b="1" dirty="0" smtClean="0"/>
                <a:t>/c]</a:t>
              </a:r>
              <a:endParaRPr kumimoji="1" lang="ja-JP" altLang="en-US" sz="1600" b="1" dirty="0"/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61934" y="1571612"/>
            <a:ext cx="8582066" cy="1876425"/>
            <a:chOff x="285720" y="4714884"/>
            <a:chExt cx="8582066" cy="1876425"/>
          </a:xfrm>
        </p:grpSpPr>
        <p:pic>
          <p:nvPicPr>
            <p:cNvPr id="20483" name="Picture 3" descr="C:\Documents and Settings\Dohmae\Application Data\SSH\temp\mu9smallhist16_log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720" y="4714884"/>
              <a:ext cx="2795588" cy="1876425"/>
            </a:xfrm>
            <a:prstGeom prst="rect">
              <a:avLst/>
            </a:prstGeom>
            <a:noFill/>
          </p:spPr>
        </p:pic>
        <p:pic>
          <p:nvPicPr>
            <p:cNvPr id="20484" name="Picture 4" descr="C:\Documents and Settings\Dohmae\Application Data\SSH\temp\mu9smallhist16_log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43240" y="4714884"/>
              <a:ext cx="2795588" cy="1876425"/>
            </a:xfrm>
            <a:prstGeom prst="rect">
              <a:avLst/>
            </a:prstGeom>
            <a:noFill/>
          </p:spPr>
        </p:pic>
        <p:pic>
          <p:nvPicPr>
            <p:cNvPr id="20485" name="Picture 5" descr="C:\Documents and Settings\Dohmae\Application Data\SSH\temp\mu9smallhist16_log.gi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072198" y="4714884"/>
              <a:ext cx="2795588" cy="1876425"/>
            </a:xfrm>
            <a:prstGeom prst="rect">
              <a:avLst/>
            </a:prstGeom>
            <a:noFill/>
          </p:spPr>
        </p:pic>
      </p:grpSp>
      <p:sp>
        <p:nvSpPr>
          <p:cNvPr id="18" name="テキスト ボックス 17"/>
          <p:cNvSpPr txBox="1"/>
          <p:nvPr/>
        </p:nvSpPr>
        <p:spPr>
          <a:xfrm>
            <a:off x="214282" y="1214422"/>
            <a:ext cx="285752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η:1.8~1.85 9GeV Sample</a:t>
            </a:r>
            <a:endParaRPr kumimoji="1" lang="ja-JP" altLang="en-US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57620" y="4000504"/>
            <a:ext cx="142876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η:1.8~1.85</a:t>
            </a:r>
            <a:endParaRPr kumimoji="1" lang="ja-JP" altLang="en-US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14546" y="17144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α</a:t>
            </a:r>
            <a:r>
              <a:rPr lang="ja-JP" altLang="en-US" b="1" dirty="0" smtClean="0"/>
              <a:t>分布</a:t>
            </a:r>
            <a:endParaRPr kumimoji="1" lang="ja-JP" altLang="en-US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72066" y="17144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β</a:t>
            </a:r>
            <a:r>
              <a:rPr lang="ja-JP" altLang="en-US" b="1" dirty="0" smtClean="0"/>
              <a:t>分布</a:t>
            </a:r>
            <a:endParaRPr kumimoji="1" lang="ja-JP" altLang="en-US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29520" y="17144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Sagitta</a:t>
            </a:r>
            <a:r>
              <a:rPr lang="ja-JP" altLang="en-US" b="1" dirty="0" smtClean="0"/>
              <a:t>分布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28596" y="214290"/>
            <a:ext cx="100013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まとめ</a:t>
            </a:r>
            <a:endParaRPr kumimoji="1" lang="ja-JP" altLang="en-US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571480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 smtClean="0"/>
              <a:t>L2MuSA </a:t>
            </a:r>
            <a:r>
              <a:rPr kumimoji="1" lang="ja-JP" altLang="en-US" b="1" u="sng" dirty="0" smtClean="0"/>
              <a:t>アルゴリム</a:t>
            </a:r>
            <a:endParaRPr lang="en-US" altLang="ja-JP" b="1" dirty="0" smtClean="0"/>
          </a:p>
          <a:p>
            <a:r>
              <a:rPr lang="ja-JP" altLang="en-US" b="1" dirty="0" smtClean="0"/>
              <a:t>　　　</a:t>
            </a:r>
            <a:r>
              <a:rPr kumimoji="1" lang="en-US" altLang="ja-JP" b="1" dirty="0" smtClean="0"/>
              <a:t>α</a:t>
            </a:r>
            <a:r>
              <a:rPr lang="ja-JP" altLang="en-US" b="1" dirty="0" smtClean="0"/>
              <a:t>使用　→・</a:t>
            </a:r>
            <a:r>
              <a:rPr lang="en-US" altLang="ja-JP" b="1" dirty="0" smtClean="0"/>
              <a:t>1/Pt</a:t>
            </a:r>
            <a:r>
              <a:rPr lang="ja-JP" altLang="en-US" b="1" dirty="0" smtClean="0"/>
              <a:t>と</a:t>
            </a:r>
            <a:r>
              <a:rPr lang="en-US" altLang="ja-JP" b="1" dirty="0" smtClean="0"/>
              <a:t>α</a:t>
            </a:r>
            <a:r>
              <a:rPr lang="ja-JP" altLang="en-US" b="1" dirty="0" smtClean="0"/>
              <a:t>の関係：領域によっては曲線になってしまう</a:t>
            </a:r>
            <a:endParaRPr lang="en-US" altLang="ja-JP" b="1" dirty="0" smtClean="0"/>
          </a:p>
          <a:p>
            <a:r>
              <a:rPr lang="ja-JP" altLang="en-US" b="1" dirty="0" smtClean="0"/>
              <a:t>　　　　　　　  </a:t>
            </a:r>
            <a:r>
              <a:rPr kumimoji="1" lang="ja-JP" altLang="en-US" b="1" dirty="0" smtClean="0"/>
              <a:t>・</a:t>
            </a:r>
            <a:r>
              <a:rPr kumimoji="1" lang="en-US" altLang="ja-JP" b="1" dirty="0" smtClean="0"/>
              <a:t>Vertex</a:t>
            </a:r>
            <a:r>
              <a:rPr lang="ja-JP" altLang="en-US" b="1" dirty="0" smtClean="0"/>
              <a:t>による</a:t>
            </a:r>
            <a:r>
              <a:rPr lang="en-US" altLang="ja-JP" b="1" dirty="0" smtClean="0"/>
              <a:t>bias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2844" y="916528"/>
            <a:ext cx="100013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>
                <a:solidFill>
                  <a:schemeClr val="bg1"/>
                </a:solidFill>
              </a:rPr>
              <a:t>Endcap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9" name="屈折矢印 8"/>
          <p:cNvSpPr/>
          <p:nvPr/>
        </p:nvSpPr>
        <p:spPr>
          <a:xfrm rot="5400000">
            <a:off x="535753" y="1321579"/>
            <a:ext cx="642942" cy="714380"/>
          </a:xfrm>
          <a:prstGeom prst="bentUpArrow">
            <a:avLst/>
          </a:prstGeom>
          <a:solidFill>
            <a:schemeClr val="accent2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85852" y="164305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Vertex</a:t>
            </a:r>
            <a:r>
              <a:rPr kumimoji="1" lang="ja-JP" altLang="en-US" b="1" dirty="0" smtClean="0"/>
              <a:t>に依らない値を考える</a:t>
            </a:r>
            <a:endParaRPr kumimoji="1"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0" y="1571612"/>
            <a:ext cx="928694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β</a:t>
            </a:r>
            <a:r>
              <a:rPr kumimoji="1" lang="ja-JP" altLang="en-US" b="1" dirty="0" smtClean="0"/>
              <a:t>　</a:t>
            </a:r>
            <a:r>
              <a:rPr kumimoji="1" lang="en-US" altLang="ja-JP" b="1" dirty="0" err="1" smtClean="0"/>
              <a:t>Sagitta</a:t>
            </a:r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85852" y="2571744"/>
            <a:ext cx="66437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b="1" dirty="0" smtClean="0"/>
              <a:t>曲線になってしまうのは</a:t>
            </a:r>
            <a:r>
              <a:rPr lang="en-US" altLang="ja-JP" b="1" dirty="0" smtClean="0"/>
              <a:t>α</a:t>
            </a:r>
            <a:r>
              <a:rPr lang="ja-JP" altLang="en-US" b="1" dirty="0" smtClean="0"/>
              <a:t>より良くなることはなかった</a:t>
            </a:r>
            <a:endParaRPr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/>
              <a:t>Vertex</a:t>
            </a:r>
            <a:r>
              <a:rPr lang="ja-JP" altLang="en-US" b="1" dirty="0" err="1" smtClean="0"/>
              <a:t>には</a:t>
            </a:r>
            <a:r>
              <a:rPr lang="ja-JP" altLang="en-US" b="1" dirty="0" smtClean="0"/>
              <a:t>依らない</a:t>
            </a:r>
            <a:endParaRPr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/>
              <a:t>α</a:t>
            </a:r>
            <a:r>
              <a:rPr lang="ja-JP" altLang="en-US" b="1" dirty="0" smtClean="0"/>
              <a:t>と同等、またはそれよりも良い</a:t>
            </a:r>
            <a:r>
              <a:rPr lang="en-US" altLang="ja-JP" b="1" dirty="0" smtClean="0"/>
              <a:t>Resolution</a:t>
            </a:r>
            <a:r>
              <a:rPr lang="ja-JP" altLang="en-US" b="1" dirty="0" smtClean="0"/>
              <a:t>が得られる</a:t>
            </a:r>
            <a:endParaRPr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b="1" dirty="0" smtClean="0"/>
              <a:t>ただしテールができてしまう</a:t>
            </a:r>
            <a:endParaRPr kumimoji="1"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/>
              <a:t>Inner</a:t>
            </a:r>
            <a:r>
              <a:rPr lang="ja-JP" altLang="en-US" b="1" dirty="0" smtClean="0"/>
              <a:t>と</a:t>
            </a:r>
            <a:r>
              <a:rPr lang="en-US" altLang="ja-JP" b="1" dirty="0" smtClean="0"/>
              <a:t>Middle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Hit</a:t>
            </a:r>
            <a:r>
              <a:rPr lang="ja-JP" altLang="en-US" b="1" dirty="0" smtClean="0"/>
              <a:t>が必要</a:t>
            </a:r>
            <a:endParaRPr lang="en-US" altLang="ja-JP" b="1" dirty="0" smtClean="0"/>
          </a:p>
          <a:p>
            <a:endParaRPr kumimoji="1"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lang="ja-JP" altLang="en-US" b="1" dirty="0" smtClean="0"/>
              <a:t>曲線になってしまうのは</a:t>
            </a:r>
            <a:r>
              <a:rPr lang="en-US" altLang="ja-JP" b="1" dirty="0" smtClean="0"/>
              <a:t>α</a:t>
            </a:r>
            <a:r>
              <a:rPr lang="ja-JP" altLang="en-US" b="1" dirty="0" smtClean="0"/>
              <a:t>より良くなることはなかった</a:t>
            </a:r>
            <a:endParaRPr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/>
              <a:t>Vertex</a:t>
            </a:r>
            <a:r>
              <a:rPr lang="ja-JP" altLang="en-US" b="1" dirty="0" smtClean="0"/>
              <a:t>に依らない</a:t>
            </a:r>
            <a:endParaRPr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b="1" dirty="0" smtClean="0"/>
              <a:t>α</a:t>
            </a:r>
            <a:r>
              <a:rPr kumimoji="1" lang="ja-JP" altLang="en-US" b="1" dirty="0" smtClean="0"/>
              <a:t>と同等又はそれよりも良い</a:t>
            </a:r>
            <a:r>
              <a:rPr kumimoji="1" lang="en-US" altLang="ja-JP" b="1" dirty="0" smtClean="0"/>
              <a:t>Resolution</a:t>
            </a:r>
            <a:r>
              <a:rPr kumimoji="1" lang="ja-JP" altLang="en-US" b="1" dirty="0" smtClean="0"/>
              <a:t>が得られる</a:t>
            </a:r>
            <a:endParaRPr kumimoji="1"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/>
              <a:t>β</a:t>
            </a:r>
            <a:r>
              <a:rPr lang="ja-JP" altLang="en-US" b="1" dirty="0" err="1" smtClean="0"/>
              <a:t>ほど</a:t>
            </a:r>
            <a:r>
              <a:rPr lang="ja-JP" altLang="en-US" b="1" dirty="0" smtClean="0"/>
              <a:t>テールをひかない</a:t>
            </a:r>
            <a:endParaRPr kumimoji="1"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/>
              <a:t>Inner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Middle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Outer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Hit</a:t>
            </a:r>
            <a:r>
              <a:rPr lang="ja-JP" altLang="en-US" b="1" dirty="0" smtClean="0"/>
              <a:t>が必要</a:t>
            </a:r>
            <a:endParaRPr kumimoji="1" lang="en-US" altLang="ja-JP" b="1" dirty="0" smtClean="0"/>
          </a:p>
          <a:p>
            <a:r>
              <a:rPr lang="ja-JP" altLang="en-US" b="1" dirty="0" smtClean="0"/>
              <a:t>　　　</a:t>
            </a:r>
            <a:endParaRPr kumimoji="1" lang="en-US" altLang="ja-JP" b="1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4348" y="3059668"/>
            <a:ext cx="35715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β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4282" y="4572008"/>
            <a:ext cx="107157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>
                <a:solidFill>
                  <a:schemeClr val="bg1"/>
                </a:solidFill>
              </a:rPr>
              <a:t>Sagitta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285720" y="5929330"/>
            <a:ext cx="428628" cy="500066"/>
          </a:xfrm>
          <a:prstGeom prst="rightArrow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57224" y="5786454"/>
            <a:ext cx="8001056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Vertex</a:t>
            </a:r>
            <a:r>
              <a:rPr kumimoji="1" lang="ja-JP" altLang="en-US" b="1" dirty="0" smtClean="0"/>
              <a:t>に依らないので</a:t>
            </a:r>
            <a:r>
              <a:rPr kumimoji="1" lang="en-US" altLang="ja-JP" b="1" dirty="0" smtClean="0"/>
              <a:t>Decay-in-Flight</a:t>
            </a:r>
            <a:r>
              <a:rPr kumimoji="1" lang="ja-JP" altLang="en-US" b="1" dirty="0" smtClean="0"/>
              <a:t>の</a:t>
            </a:r>
            <a:r>
              <a:rPr kumimoji="1" lang="en-US" altLang="ja-JP" b="1" dirty="0" err="1" smtClean="0"/>
              <a:t>muon</a:t>
            </a:r>
            <a:r>
              <a:rPr kumimoji="1" lang="ja-JP" altLang="en-US" b="1" dirty="0" smtClean="0"/>
              <a:t>や</a:t>
            </a:r>
            <a:r>
              <a:rPr lang="en-US" altLang="ja-JP" b="1" dirty="0" smtClean="0"/>
              <a:t>Multiple Scattering</a:t>
            </a:r>
            <a:r>
              <a:rPr lang="ja-JP" altLang="en-US" b="1" dirty="0" smtClean="0"/>
              <a:t>の</a:t>
            </a:r>
            <a:r>
              <a:rPr lang="en-US" altLang="ja-JP" b="1" dirty="0" err="1" smtClean="0"/>
              <a:t>muon</a:t>
            </a:r>
            <a:r>
              <a:rPr lang="ja-JP" altLang="en-US" b="1" dirty="0" smtClean="0"/>
              <a:t>も区別できる可能性あり？それらの</a:t>
            </a:r>
            <a:r>
              <a:rPr lang="en-US" altLang="ja-JP" b="1" dirty="0" err="1" smtClean="0"/>
              <a:t>muon</a:t>
            </a:r>
            <a:r>
              <a:rPr lang="ja-JP" altLang="en-US" b="1" dirty="0" smtClean="0"/>
              <a:t>による</a:t>
            </a:r>
            <a:r>
              <a:rPr lang="en-US" altLang="ja-JP" b="1" dirty="0" smtClean="0"/>
              <a:t>Rate</a:t>
            </a:r>
            <a:r>
              <a:rPr lang="ja-JP" altLang="en-US" b="1" dirty="0" smtClean="0"/>
              <a:t>をおさえられるか？</a:t>
            </a:r>
            <a:endParaRPr kumimoji="1" lang="ja-JP" altLang="en-US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4282" y="2143116"/>
            <a:ext cx="3786214" cy="3693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Single</a:t>
            </a:r>
            <a:r>
              <a:rPr lang="ja-JP" altLang="en-US" b="1" dirty="0" smtClean="0"/>
              <a:t> </a:t>
            </a:r>
            <a:r>
              <a:rPr kumimoji="1" lang="en-US" altLang="ja-JP" b="1" dirty="0" err="1" smtClean="0"/>
              <a:t>Muon</a:t>
            </a:r>
            <a:r>
              <a:rPr kumimoji="1" lang="en-US" altLang="ja-JP" b="1" dirty="0" smtClean="0"/>
              <a:t> Sample</a:t>
            </a:r>
            <a:r>
              <a:rPr kumimoji="1" lang="ja-JP" altLang="en-US" b="1" dirty="0" smtClean="0"/>
              <a:t>を使って比較</a:t>
            </a:r>
            <a:endParaRPr kumimoji="1" lang="ja-JP" altLang="en-US" b="1" dirty="0"/>
          </a:p>
        </p:txBody>
      </p:sp>
    </p:spTree>
  </p:cSld>
  <p:clrMapOvr>
    <a:masterClrMapping/>
  </p:clrMapOvr>
  <p:transition advTm="8910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29058" y="342900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Back Up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Dohmae\Application Data\SSH\temp\SigmaOverMean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00108"/>
            <a:ext cx="6648450" cy="2724150"/>
          </a:xfrm>
          <a:prstGeom prst="rect">
            <a:avLst/>
          </a:prstGeom>
          <a:noFill/>
        </p:spPr>
      </p:pic>
      <p:pic>
        <p:nvPicPr>
          <p:cNvPr id="25603" name="Picture 3" descr="C:\Documents and Settings\Dohmae\Application Data\SSH\temp\SigmaOverMean_larg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857628"/>
            <a:ext cx="6648450" cy="2724150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214282" y="214290"/>
            <a:ext cx="11430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σ/mean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62" y="207167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small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0100" y="500063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large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58" y="3071810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黒：</a:t>
            </a:r>
            <a:r>
              <a:rPr lang="en-US" altLang="ja-JP" b="1" dirty="0" smtClean="0"/>
              <a:t>α</a:t>
            </a: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赤：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β</a:t>
            </a:r>
          </a:p>
          <a:p>
            <a:r>
              <a:rPr lang="ja-JP" altLang="en-US" b="1" dirty="0" smtClean="0">
                <a:solidFill>
                  <a:srgbClr val="00FF00"/>
                </a:solidFill>
              </a:rPr>
              <a:t>緑：</a:t>
            </a:r>
            <a:r>
              <a:rPr lang="en-US" altLang="ja-JP" b="1" dirty="0" err="1" smtClean="0">
                <a:solidFill>
                  <a:srgbClr val="00FF00"/>
                </a:solidFill>
              </a:rPr>
              <a:t>Sagitta</a:t>
            </a:r>
            <a:endParaRPr kumimoji="1" lang="ja-JP" altLang="en-US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Dohmae\Application Data\SSH\temp\OutOf3Sigma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00108"/>
            <a:ext cx="6648450" cy="2724150"/>
          </a:xfrm>
          <a:prstGeom prst="rect">
            <a:avLst/>
          </a:prstGeom>
          <a:noFill/>
        </p:spPr>
      </p:pic>
      <p:pic>
        <p:nvPicPr>
          <p:cNvPr id="26627" name="Picture 3" descr="C:\Documents and Settings\Dohmae\Application Data\SSH\temp\OutOf3Sigma_larg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857628"/>
            <a:ext cx="6648450" cy="2724150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928662" y="207167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small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0100" y="500063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large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7158" y="3071810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黒：</a:t>
            </a:r>
            <a:r>
              <a:rPr lang="en-US" altLang="ja-JP" b="1" dirty="0" smtClean="0"/>
              <a:t>α</a:t>
            </a: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赤：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β</a:t>
            </a:r>
          </a:p>
          <a:p>
            <a:r>
              <a:rPr lang="ja-JP" altLang="en-US" b="1" dirty="0" smtClean="0">
                <a:solidFill>
                  <a:srgbClr val="00FF00"/>
                </a:solidFill>
              </a:rPr>
              <a:t>緑：</a:t>
            </a:r>
            <a:r>
              <a:rPr lang="en-US" altLang="ja-JP" b="1" dirty="0" err="1" smtClean="0">
                <a:solidFill>
                  <a:srgbClr val="00FF00"/>
                </a:solidFill>
              </a:rPr>
              <a:t>Sagitta</a:t>
            </a:r>
            <a:endParaRPr kumimoji="1" lang="ja-JP" altLang="en-US" b="1" dirty="0">
              <a:solidFill>
                <a:srgbClr val="00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214290"/>
            <a:ext cx="17859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Out Of 3 Sigma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Dohmae\Application Data\SSH\temp\Diff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00108"/>
            <a:ext cx="6648450" cy="2724150"/>
          </a:xfrm>
          <a:prstGeom prst="rect">
            <a:avLst/>
          </a:prstGeom>
          <a:noFill/>
        </p:spPr>
      </p:pic>
      <p:pic>
        <p:nvPicPr>
          <p:cNvPr id="27651" name="Picture 3" descr="C:\Documents and Settings\Dohmae\Application Data\SSH\temp\Diff_larg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857628"/>
            <a:ext cx="6648450" cy="2724150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928662" y="207167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small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0100" y="500063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large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7158" y="3071810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黒：</a:t>
            </a:r>
            <a:r>
              <a:rPr lang="en-US" altLang="ja-JP" b="1" dirty="0" smtClean="0"/>
              <a:t>α</a:t>
            </a: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赤：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β</a:t>
            </a:r>
          </a:p>
          <a:p>
            <a:r>
              <a:rPr lang="ja-JP" altLang="en-US" b="1" dirty="0" smtClean="0">
                <a:solidFill>
                  <a:srgbClr val="00FF00"/>
                </a:solidFill>
              </a:rPr>
              <a:t>緑：</a:t>
            </a:r>
            <a:r>
              <a:rPr lang="en-US" altLang="ja-JP" b="1" dirty="0" err="1" smtClean="0">
                <a:solidFill>
                  <a:srgbClr val="00FF00"/>
                </a:solidFill>
              </a:rPr>
              <a:t>Sagitta</a:t>
            </a:r>
            <a:endParaRPr kumimoji="1" lang="ja-JP" altLang="en-US" b="1" dirty="0">
              <a:solidFill>
                <a:srgbClr val="00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214290"/>
            <a:ext cx="17859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曲り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214282" y="142852"/>
            <a:ext cx="314327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Leve</a:t>
            </a:r>
            <a:r>
              <a:rPr lang="en-US" altLang="ja-JP" b="1" dirty="0" smtClean="0"/>
              <a:t>l2 </a:t>
            </a:r>
            <a:r>
              <a:rPr lang="en-US" altLang="ja-JP" b="1" dirty="0" err="1" smtClean="0"/>
              <a:t>MuonTrigger</a:t>
            </a:r>
            <a:r>
              <a:rPr lang="en-US" altLang="ja-JP" b="1" dirty="0" smtClean="0"/>
              <a:t> System</a:t>
            </a:r>
            <a:endParaRPr kumimoji="1" lang="ja-JP" altLang="en-US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8596" y="1142984"/>
            <a:ext cx="1285884" cy="92333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r>
              <a:rPr kumimoji="1" lang="en-US" altLang="ja-JP" b="1" dirty="0" smtClean="0"/>
              <a:t>~75[kHz]</a:t>
            </a:r>
          </a:p>
          <a:p>
            <a:r>
              <a:rPr lang="en-US" altLang="ja-JP" b="1" dirty="0" smtClean="0"/>
              <a:t>2.5[</a:t>
            </a:r>
            <a:r>
              <a:rPr lang="en-US" altLang="ja-JP" b="1" dirty="0" err="1" smtClean="0"/>
              <a:t>μsec</a:t>
            </a:r>
            <a:r>
              <a:rPr lang="en-US" altLang="ja-JP" b="1" dirty="0" smtClean="0"/>
              <a:t>]</a:t>
            </a:r>
            <a:endParaRPr kumimoji="1" lang="ja-JP" altLang="en-US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9528" y="1000108"/>
            <a:ext cx="928694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Level1</a:t>
            </a:r>
            <a:endParaRPr kumimoji="1" lang="ja-JP" altLang="en-US" b="1" dirty="0"/>
          </a:p>
        </p:txBody>
      </p:sp>
      <p:sp>
        <p:nvSpPr>
          <p:cNvPr id="24" name="右矢印 23"/>
          <p:cNvSpPr/>
          <p:nvPr/>
        </p:nvSpPr>
        <p:spPr>
          <a:xfrm>
            <a:off x="1857356" y="1500174"/>
            <a:ext cx="500066" cy="214314"/>
          </a:xfrm>
          <a:prstGeom prst="rightArrow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00298" y="1142984"/>
            <a:ext cx="3571900" cy="1200329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                     </a:t>
            </a:r>
            <a:r>
              <a:rPr lang="en-US" altLang="ja-JP" b="1" dirty="0" smtClean="0"/>
              <a:t>~1</a:t>
            </a:r>
            <a:r>
              <a:rPr kumimoji="1" lang="en-US" altLang="ja-JP" b="1" dirty="0" smtClean="0"/>
              <a:t>[kHz],10[</a:t>
            </a:r>
            <a:r>
              <a:rPr kumimoji="1" lang="en-US" altLang="ja-JP" b="1" dirty="0" err="1" smtClean="0"/>
              <a:t>msec</a:t>
            </a:r>
            <a:r>
              <a:rPr kumimoji="1" lang="en-US" altLang="ja-JP" b="1" dirty="0" smtClean="0"/>
              <a:t>]</a:t>
            </a:r>
          </a:p>
          <a:p>
            <a:endParaRPr lang="en-US" altLang="ja-JP" b="1" dirty="0"/>
          </a:p>
          <a:p>
            <a:endParaRPr lang="en-US" altLang="ja-JP" b="1" dirty="0"/>
          </a:p>
          <a:p>
            <a:endParaRPr kumimoji="1" lang="en-US" altLang="ja-JP" b="1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643174" y="1000108"/>
            <a:ext cx="928694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Level2</a:t>
            </a:r>
            <a:endParaRPr kumimoji="1" lang="ja-JP" altLang="en-US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86050" y="1643050"/>
            <a:ext cx="107157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L2MuSA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86248" y="1643050"/>
            <a:ext cx="135732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L2MuComb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cxnSp>
        <p:nvCxnSpPr>
          <p:cNvPr id="32" name="直線矢印コネクタ 31"/>
          <p:cNvCxnSpPr>
            <a:stCxn id="29" idx="3"/>
            <a:endCxn id="30" idx="1"/>
          </p:cNvCxnSpPr>
          <p:nvPr/>
        </p:nvCxnSpPr>
        <p:spPr>
          <a:xfrm>
            <a:off x="3857620" y="1827716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6929454" y="1142984"/>
            <a:ext cx="1714512" cy="92333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r>
              <a:rPr lang="en-US" altLang="ja-JP" b="1" dirty="0" smtClean="0"/>
              <a:t>~100</a:t>
            </a:r>
            <a:r>
              <a:rPr kumimoji="1" lang="en-US" altLang="ja-JP" b="1" dirty="0" smtClean="0"/>
              <a:t>[Hz]</a:t>
            </a:r>
          </a:p>
          <a:p>
            <a:r>
              <a:rPr lang="en-US" altLang="ja-JP" b="1" dirty="0" smtClean="0"/>
              <a:t>1[sec]</a:t>
            </a:r>
            <a:endParaRPr kumimoji="1" lang="ja-JP" altLang="en-US" b="1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028788" y="1000108"/>
            <a:ext cx="1500198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Event Filter</a:t>
            </a:r>
            <a:endParaRPr kumimoji="1" lang="ja-JP" altLang="en-US" b="1" dirty="0"/>
          </a:p>
        </p:txBody>
      </p:sp>
      <p:sp>
        <p:nvSpPr>
          <p:cNvPr id="48" name="右矢印 47"/>
          <p:cNvSpPr/>
          <p:nvPr/>
        </p:nvSpPr>
        <p:spPr>
          <a:xfrm>
            <a:off x="6215074" y="1500174"/>
            <a:ext cx="500066" cy="214314"/>
          </a:xfrm>
          <a:prstGeom prst="rightArrow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5720" y="3857628"/>
            <a:ext cx="8643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L2MuSA(L2MuStandAlone)</a:t>
            </a:r>
            <a:r>
              <a:rPr lang="en-US" altLang="ja-JP" dirty="0" smtClean="0"/>
              <a:t>:</a:t>
            </a:r>
            <a:r>
              <a:rPr lang="en-US" altLang="ja-JP" dirty="0" err="1" smtClean="0"/>
              <a:t>Muon</a:t>
            </a:r>
            <a:r>
              <a:rPr lang="en-US" altLang="ja-JP" dirty="0" smtClean="0"/>
              <a:t> System (Wire Chamber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RPC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Drift Tube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CSC)  			  </a:t>
            </a:r>
            <a:r>
              <a:rPr lang="ja-JP" altLang="en-US" dirty="0" smtClean="0"/>
              <a:t>単体で</a:t>
            </a:r>
            <a:r>
              <a:rPr lang="en-US" altLang="ja-JP" dirty="0" err="1" smtClean="0"/>
              <a:t>muon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Pt</a:t>
            </a:r>
            <a:r>
              <a:rPr lang="ja-JP" altLang="en-US" dirty="0" smtClean="0"/>
              <a:t>を再構成し、ある</a:t>
            </a:r>
            <a:r>
              <a:rPr lang="en-US" altLang="ja-JP" dirty="0" smtClean="0"/>
              <a:t>threshold</a:t>
            </a:r>
            <a:r>
              <a:rPr lang="ja-JP" altLang="en-US" dirty="0" smtClean="0"/>
              <a:t>以上の</a:t>
            </a:r>
            <a:r>
              <a:rPr lang="en-US" altLang="ja-JP" dirty="0" smtClean="0"/>
              <a:t>Pt			  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muon</a:t>
            </a:r>
            <a:r>
              <a:rPr lang="ja-JP" altLang="en-US" dirty="0" smtClean="0"/>
              <a:t>を選別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b="1" dirty="0" smtClean="0"/>
          </a:p>
          <a:p>
            <a:r>
              <a:rPr lang="en-US" altLang="ja-JP" b="1" dirty="0" smtClean="0"/>
              <a:t>L2MuComb</a:t>
            </a:r>
            <a:r>
              <a:rPr lang="en-US" altLang="ja-JP" dirty="0" smtClean="0"/>
              <a:t>:L2muSA </a:t>
            </a:r>
            <a:r>
              <a:rPr lang="ja-JP" altLang="en-US" dirty="0" smtClean="0"/>
              <a:t>で求めた </a:t>
            </a:r>
            <a:r>
              <a:rPr lang="en-US" altLang="ja-JP" dirty="0" err="1" smtClean="0"/>
              <a:t>muon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Inner Detector</a:t>
            </a:r>
            <a:r>
              <a:rPr lang="ja-JP" altLang="en-US" dirty="0" smtClean="0"/>
              <a:t>の</a:t>
            </a:r>
            <a:r>
              <a:rPr lang="en-US" altLang="ja-JP" dirty="0" smtClean="0"/>
              <a:t>track</a:t>
            </a:r>
            <a:r>
              <a:rPr lang="ja-JP" altLang="en-US" dirty="0" smtClean="0"/>
              <a:t>とのマッチングを　</a:t>
            </a:r>
            <a:r>
              <a:rPr lang="en-US" altLang="ja-JP" dirty="0" smtClean="0"/>
              <a:t>	</a:t>
            </a:r>
            <a:r>
              <a:rPr lang="ja-JP" altLang="en-US" dirty="0" smtClean="0"/>
              <a:t>　  行い</a:t>
            </a:r>
            <a:r>
              <a:rPr lang="en-US" altLang="ja-JP" dirty="0" err="1" smtClean="0"/>
              <a:t>muon</a:t>
            </a:r>
            <a:r>
              <a:rPr lang="ja-JP" altLang="en-US" dirty="0" smtClean="0"/>
              <a:t>を選別</a:t>
            </a:r>
            <a:endParaRPr lang="en-US" altLang="ja-JP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6000768"/>
            <a:ext cx="4429156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今回は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L2MuSA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にしぼってお話しします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8596" y="2786058"/>
            <a:ext cx="928694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Level1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57290" y="278605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Hardware Trigger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29058" y="2786058"/>
            <a:ext cx="928694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Level2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57752" y="278605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LVL1</a:t>
            </a:r>
            <a:r>
              <a:rPr lang="ja-JP" altLang="en-US" b="1" dirty="0" smtClean="0"/>
              <a:t>の結果を</a:t>
            </a:r>
            <a:r>
              <a:rPr lang="en-US" altLang="ja-JP" b="1" dirty="0" smtClean="0"/>
              <a:t>Software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Trigger</a:t>
            </a:r>
          </a:p>
          <a:p>
            <a:r>
              <a:rPr lang="ja-JP" altLang="en-US" b="1" dirty="0" smtClean="0"/>
              <a:t>にかける</a:t>
            </a:r>
            <a:endParaRPr lang="en-US" altLang="ja-JP" b="1" dirty="0" smtClean="0"/>
          </a:p>
        </p:txBody>
      </p:sp>
    </p:spTree>
  </p:cSld>
  <p:clrMapOvr>
    <a:masterClrMapping/>
  </p:clrMapOvr>
  <p:transition advTm="61016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Dohmae\Application Data\SSH\temp\mu9_have3sp.gif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0" y="857232"/>
            <a:ext cx="9144000" cy="3183370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500034" y="428604"/>
            <a:ext cx="31432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number of super-point == 3 </a:t>
            </a:r>
            <a:endParaRPr kumimoji="1" lang="ja-JP" altLang="en-US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43504" y="428604"/>
            <a:ext cx="31432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number of super-point != 3 </a:t>
            </a:r>
            <a:endParaRPr kumimoji="1" lang="ja-JP" altLang="en-US" b="1" dirty="0"/>
          </a:p>
        </p:txBody>
      </p:sp>
      <p:pic>
        <p:nvPicPr>
          <p:cNvPr id="5" name="Picture 2" descr="C:\Documents and Settings\Dohmae\Application Data\SSH\temp\SpoinRat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214818"/>
            <a:ext cx="3671890" cy="2490132"/>
          </a:xfrm>
          <a:prstGeom prst="rect">
            <a:avLst/>
          </a:prstGeom>
          <a:noFill/>
        </p:spPr>
      </p:pic>
      <p:cxnSp>
        <p:nvCxnSpPr>
          <p:cNvPr id="6" name="直線矢印コネクタ 5"/>
          <p:cNvCxnSpPr/>
          <p:nvPr/>
        </p:nvCxnSpPr>
        <p:spPr>
          <a:xfrm>
            <a:off x="1428728" y="4357694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5400000" flipH="1" flipV="1">
            <a:off x="-235551" y="2821777"/>
            <a:ext cx="3357586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 flipH="1" flipV="1">
            <a:off x="963586" y="2820983"/>
            <a:ext cx="3357586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00100" y="450057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この領域のみで議論</a:t>
            </a:r>
            <a:endParaRPr lang="en-US" altLang="ja-JP" dirty="0" smtClean="0"/>
          </a:p>
          <a:p>
            <a:r>
              <a:rPr kumimoji="1" lang="en-US" altLang="ja-JP" dirty="0" smtClean="0"/>
              <a:t>(1.45</a:t>
            </a:r>
            <a:r>
              <a:rPr kumimoji="1" lang="ja-JP" altLang="en-US" dirty="0" smtClean="0"/>
              <a:t>≦</a:t>
            </a:r>
            <a:r>
              <a:rPr kumimoji="1" lang="en-US" altLang="ja-JP" dirty="0" smtClean="0"/>
              <a:t>η</a:t>
            </a:r>
            <a:r>
              <a:rPr kumimoji="1" lang="ja-JP" altLang="en-US" dirty="0" smtClean="0"/>
              <a:t>≦</a:t>
            </a:r>
            <a:r>
              <a:rPr kumimoji="1" lang="en-US" altLang="ja-JP" dirty="0" smtClean="0"/>
              <a:t>1.95)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1643042" y="5572140"/>
            <a:ext cx="2928958" cy="1071570"/>
          </a:xfrm>
          <a:prstGeom prst="wedgeRoundRectCallout">
            <a:avLst>
              <a:gd name="adj1" fmla="val 69356"/>
              <a:gd name="adj2" fmla="val -377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上の領域で</a:t>
            </a:r>
            <a:r>
              <a:rPr kumimoji="1" lang="en-US" altLang="ja-JP" b="1" dirty="0" err="1" smtClean="0"/>
              <a:t>Spoint</a:t>
            </a:r>
            <a:r>
              <a:rPr kumimoji="1" lang="en-US" altLang="ja-JP" b="1" dirty="0" smtClean="0"/>
              <a:t>!=3</a:t>
            </a:r>
            <a:r>
              <a:rPr kumimoji="1" lang="ja-JP" altLang="en-US" b="1" dirty="0" smtClean="0"/>
              <a:t>の</a:t>
            </a:r>
            <a:endParaRPr kumimoji="1" lang="en-US" altLang="ja-JP" b="1" dirty="0" smtClean="0"/>
          </a:p>
          <a:p>
            <a:pPr algn="ctr"/>
            <a:r>
              <a:rPr lang="en-US" altLang="ja-JP" b="1" dirty="0"/>
              <a:t>Rate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5720" y="285728"/>
            <a:ext cx="192882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分布時のテール</a:t>
            </a:r>
            <a:endParaRPr kumimoji="1" lang="ja-JP" altLang="en-US" b="1" dirty="0"/>
          </a:p>
        </p:txBody>
      </p:sp>
      <p:pic>
        <p:nvPicPr>
          <p:cNvPr id="23554" name="Picture 2" descr="C:\Documents and Settings\Dohmae\Application Data\SSH\temp\OutOf3Sigma_graph7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3977640" cy="2697480"/>
          </a:xfrm>
          <a:prstGeom prst="rect">
            <a:avLst/>
          </a:prstGeom>
          <a:noFill/>
        </p:spPr>
      </p:pic>
      <p:pic>
        <p:nvPicPr>
          <p:cNvPr id="23555" name="Picture 3" descr="C:\Documents and Settings\Dohmae\Application Data\SSH\temp\OutOf3Sigma_graph7_larg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71612"/>
            <a:ext cx="3977640" cy="2697480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214282" y="785794"/>
            <a:ext cx="507209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β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→トラックの引き間違えによるテールの懸念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00860" y="714356"/>
            <a:ext cx="214314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黒：</a:t>
            </a:r>
            <a:r>
              <a:rPr kumimoji="1" lang="en-US" altLang="ja-JP" b="1" dirty="0" smtClean="0"/>
              <a:t>α</a:t>
            </a:r>
            <a:r>
              <a:rPr kumimoji="1" lang="ja-JP" altLang="en-US" b="1" dirty="0" smtClean="0"/>
              <a:t>使用時</a:t>
            </a:r>
            <a:endParaRPr kumimoji="1" lang="en-US" altLang="ja-JP" b="1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赤：</a:t>
            </a:r>
            <a:r>
              <a:rPr lang="en-US" altLang="ja-JP" b="1" dirty="0" smtClean="0">
                <a:solidFill>
                  <a:srgbClr val="FF0000"/>
                </a:solidFill>
              </a:rPr>
              <a:t>β</a:t>
            </a:r>
            <a:r>
              <a:rPr lang="ja-JP" altLang="en-US" b="1" dirty="0" smtClean="0">
                <a:solidFill>
                  <a:srgbClr val="FF0000"/>
                </a:solidFill>
              </a:rPr>
              <a:t>使用時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0000CC"/>
                </a:solidFill>
              </a:rPr>
              <a:t>青：</a:t>
            </a:r>
            <a:r>
              <a:rPr kumimoji="1" lang="en-US" altLang="ja-JP" b="1" dirty="0" err="1" smtClean="0">
                <a:solidFill>
                  <a:srgbClr val="0000CC"/>
                </a:solidFill>
              </a:rPr>
              <a:t>Sagitta</a:t>
            </a:r>
            <a:r>
              <a:rPr lang="ja-JP" altLang="en-US" b="1" dirty="0" smtClean="0">
                <a:solidFill>
                  <a:srgbClr val="0000CC"/>
                </a:solidFill>
              </a:rPr>
              <a:t>使用時</a:t>
            </a:r>
            <a:endParaRPr kumimoji="1" lang="en-US" altLang="ja-JP" b="1" dirty="0" smtClean="0">
              <a:solidFill>
                <a:srgbClr val="0000CC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28728" y="1643050"/>
            <a:ext cx="178595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Small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Chamber</a:t>
            </a:r>
            <a:endParaRPr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29322" y="1714488"/>
            <a:ext cx="185738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Large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Chamber</a:t>
            </a:r>
            <a:endParaRPr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1214422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3Sigma</a:t>
            </a:r>
            <a:r>
              <a:rPr kumimoji="1" lang="ja-JP" altLang="en-US" b="1" dirty="0" smtClean="0"/>
              <a:t>より外に分布してしまうものの割合をプロットしてみる</a:t>
            </a:r>
            <a:endParaRPr kumimoji="1"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00992" y="4000504"/>
            <a:ext cx="114300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Pt[</a:t>
            </a:r>
            <a:r>
              <a:rPr kumimoji="1" lang="en-US" altLang="ja-JP" sz="1600" b="1" dirty="0" err="1" smtClean="0"/>
              <a:t>GeV</a:t>
            </a:r>
            <a:r>
              <a:rPr kumimoji="1" lang="en-US" altLang="ja-JP" sz="1600" b="1" dirty="0" smtClean="0"/>
              <a:t>/c]</a:t>
            </a:r>
            <a:endParaRPr kumimoji="1" lang="ja-JP" altLang="en-US" sz="16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00430" y="4000504"/>
            <a:ext cx="114300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Pt[</a:t>
            </a:r>
            <a:r>
              <a:rPr kumimoji="1" lang="en-US" altLang="ja-JP" sz="1600" b="1" dirty="0" err="1" smtClean="0"/>
              <a:t>GeV</a:t>
            </a:r>
            <a:r>
              <a:rPr kumimoji="1" lang="en-US" altLang="ja-JP" sz="1600" b="1" dirty="0" smtClean="0"/>
              <a:t>/c]</a:t>
            </a:r>
            <a:endParaRPr kumimoji="1" lang="ja-JP" altLang="en-US" sz="1600" b="1" dirty="0"/>
          </a:p>
        </p:txBody>
      </p:sp>
      <p:pic>
        <p:nvPicPr>
          <p:cNvPr id="23557" name="Picture 5" descr="C:\Documents and Settings\Dohmae\Application Data\SSH\temp\mu45_sagitta_small1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357694"/>
            <a:ext cx="3686892" cy="2500306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7715272" y="6469302"/>
            <a:ext cx="3571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β</a:t>
            </a:r>
            <a:endParaRPr kumimoji="1" lang="ja-JP" altLang="en-US" b="1" dirty="0"/>
          </a:p>
        </p:txBody>
      </p:sp>
      <p:sp>
        <p:nvSpPr>
          <p:cNvPr id="16" name="角丸四角形吹き出し 15"/>
          <p:cNvSpPr/>
          <p:nvPr/>
        </p:nvSpPr>
        <p:spPr>
          <a:xfrm>
            <a:off x="214282" y="4643446"/>
            <a:ext cx="3929090" cy="1714512"/>
          </a:xfrm>
          <a:prstGeom prst="wedgeRoundRectCallout">
            <a:avLst>
              <a:gd name="adj1" fmla="val 66239"/>
              <a:gd name="adj2" fmla="val -9224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β</a:t>
            </a:r>
            <a:r>
              <a:rPr lang="ja-JP" altLang="en-US" b="1" dirty="0" smtClean="0">
                <a:solidFill>
                  <a:schemeClr val="tx1"/>
                </a:solidFill>
              </a:rPr>
              <a:t>が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3sigma</a:t>
            </a:r>
            <a:r>
              <a:rPr lang="ja-JP" altLang="en-US" b="1" dirty="0" smtClean="0">
                <a:solidFill>
                  <a:schemeClr val="tx1"/>
                </a:solidFill>
              </a:rPr>
              <a:t>より大きくなったものが</a:t>
            </a:r>
            <a:r>
              <a:rPr kumimoji="1" lang="en-US" altLang="ja-JP" b="1" dirty="0" err="1" smtClean="0">
                <a:solidFill>
                  <a:schemeClr val="tx1"/>
                </a:solidFill>
              </a:rPr>
              <a:t>Sagitta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ではどうなるか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黒：</a:t>
            </a:r>
            <a:r>
              <a:rPr lang="en-US" altLang="ja-JP" b="1" dirty="0" smtClean="0">
                <a:solidFill>
                  <a:schemeClr val="tx1"/>
                </a:solidFill>
              </a:rPr>
              <a:t>β&lt;3sigma</a:t>
            </a: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赤：</a:t>
            </a:r>
            <a:r>
              <a:rPr lang="en-US" altLang="ja-JP" b="1" dirty="0" smtClean="0">
                <a:solidFill>
                  <a:srgbClr val="FF0000"/>
                </a:solidFill>
              </a:rPr>
              <a:t>β&gt;3sigma</a:t>
            </a:r>
          </a:p>
          <a:p>
            <a:pPr algn="ctr"/>
            <a:r>
              <a:rPr lang="ja-JP" altLang="en-US" b="1" dirty="0" smtClean="0">
                <a:solidFill>
                  <a:srgbClr val="0000CC"/>
                </a:solidFill>
              </a:rPr>
              <a:t>青：</a:t>
            </a:r>
            <a:r>
              <a:rPr lang="en-US" altLang="ja-JP" b="1" dirty="0" err="1" smtClean="0">
                <a:solidFill>
                  <a:srgbClr val="0000CC"/>
                </a:solidFill>
              </a:rPr>
              <a:t>Sagitta</a:t>
            </a:r>
            <a:r>
              <a:rPr lang="en-US" altLang="ja-JP" b="1" dirty="0" smtClean="0">
                <a:solidFill>
                  <a:srgbClr val="0000CC"/>
                </a:solidFill>
              </a:rPr>
              <a:t> Gaussian Fit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00826" y="5072074"/>
            <a:ext cx="242889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>
                <a:solidFill>
                  <a:schemeClr val="bg1"/>
                </a:solidFill>
              </a:rPr>
              <a:t>Sagitta</a:t>
            </a:r>
            <a:r>
              <a:rPr lang="ja-JP" altLang="en-US" b="1" dirty="0" smtClean="0">
                <a:solidFill>
                  <a:schemeClr val="bg1"/>
                </a:solidFill>
              </a:rPr>
              <a:t>計算にすれば</a:t>
            </a:r>
            <a:r>
              <a:rPr lang="en-US" altLang="ja-JP" b="1" dirty="0" smtClean="0">
                <a:solidFill>
                  <a:schemeClr val="bg1"/>
                </a:solidFill>
              </a:rPr>
              <a:t>β</a:t>
            </a:r>
            <a:r>
              <a:rPr lang="ja-JP" altLang="en-US" b="1" dirty="0" smtClean="0">
                <a:solidFill>
                  <a:schemeClr val="bg1"/>
                </a:solidFill>
              </a:rPr>
              <a:t>のテールを取り除ける！？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86182" y="1571612"/>
            <a:ext cx="142876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η:1.8~1.85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4282" y="142852"/>
            <a:ext cx="71438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注意</a:t>
            </a:r>
            <a:endParaRPr kumimoji="1" lang="ja-JP" altLang="en-US" b="1" dirty="0"/>
          </a:p>
        </p:txBody>
      </p:sp>
      <p:pic>
        <p:nvPicPr>
          <p:cNvPr id="20482" name="Picture 2" descr="C:\Documents and Settings\Dohmae\My Documents\ATLAS\About\ec_Bmap1.gif"/>
          <p:cNvPicPr>
            <a:picLocks noChangeAspect="1" noChangeArrowheads="1"/>
          </p:cNvPicPr>
          <p:nvPr/>
        </p:nvPicPr>
        <p:blipFill>
          <a:blip r:embed="rId2"/>
          <a:srcRect t="9178" r="51087"/>
          <a:stretch>
            <a:fillRect/>
          </a:stretch>
        </p:blipFill>
        <p:spPr bwMode="auto">
          <a:xfrm>
            <a:off x="71406" y="928670"/>
            <a:ext cx="3429024" cy="3045068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428596" y="57148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Inner Layer</a:t>
            </a:r>
            <a:r>
              <a:rPr lang="ja-JP" altLang="en-US" b="1" dirty="0" smtClean="0"/>
              <a:t>における磁場</a:t>
            </a:r>
            <a:endParaRPr kumimoji="1" lang="ja-JP" altLang="en-US" b="1" dirty="0"/>
          </a:p>
        </p:txBody>
      </p:sp>
      <p:pic>
        <p:nvPicPr>
          <p:cNvPr id="7" name="Picture 2" descr="C:\Documents and Settings\Dohmae\Application Data\SSH\temp\mu9_have3sp.gif"/>
          <p:cNvPicPr>
            <a:picLocks noChangeAspect="1" noChangeArrowheads="1"/>
          </p:cNvPicPr>
          <p:nvPr/>
        </p:nvPicPr>
        <p:blipFill>
          <a:blip r:embed="rId3"/>
          <a:srcRect b="50000"/>
          <a:stretch>
            <a:fillRect/>
          </a:stretch>
        </p:blipFill>
        <p:spPr bwMode="auto">
          <a:xfrm>
            <a:off x="285720" y="4000504"/>
            <a:ext cx="7215206" cy="2511884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3214678" y="9286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[T]</a:t>
            </a:r>
            <a:endParaRPr kumimoji="1" lang="ja-JP" altLang="en-US" b="1" dirty="0"/>
          </a:p>
        </p:txBody>
      </p:sp>
      <p:sp>
        <p:nvSpPr>
          <p:cNvPr id="9" name="フローチャート: 手作業 8"/>
          <p:cNvSpPr/>
          <p:nvPr/>
        </p:nvSpPr>
        <p:spPr>
          <a:xfrm rot="1002446">
            <a:off x="1835582" y="1069334"/>
            <a:ext cx="490084" cy="804770"/>
          </a:xfrm>
          <a:prstGeom prst="flowChartManualOperation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手作業 9"/>
          <p:cNvSpPr/>
          <p:nvPr/>
        </p:nvSpPr>
        <p:spPr>
          <a:xfrm rot="2468865">
            <a:off x="2168094" y="1242603"/>
            <a:ext cx="450998" cy="804770"/>
          </a:xfrm>
          <a:prstGeom prst="flowChartManualOperation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手作業 10"/>
          <p:cNvSpPr/>
          <p:nvPr/>
        </p:nvSpPr>
        <p:spPr>
          <a:xfrm rot="3914381">
            <a:off x="2320914" y="1537189"/>
            <a:ext cx="490084" cy="804770"/>
          </a:xfrm>
          <a:prstGeom prst="flowChartManualOperation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: 手作業 11"/>
          <p:cNvSpPr/>
          <p:nvPr/>
        </p:nvSpPr>
        <p:spPr>
          <a:xfrm rot="5400000">
            <a:off x="2391432" y="1872422"/>
            <a:ext cx="450998" cy="804770"/>
          </a:xfrm>
          <a:prstGeom prst="flowChartManualOperation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7620" y="1000108"/>
            <a:ext cx="5286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/>
              <a:t>EndCap</a:t>
            </a:r>
            <a:r>
              <a:rPr kumimoji="1" lang="ja-JP" altLang="en-US" b="1" dirty="0" smtClean="0"/>
              <a:t>部分の</a:t>
            </a:r>
            <a:r>
              <a:rPr kumimoji="1" lang="en-US" altLang="ja-JP" b="1" dirty="0" err="1" smtClean="0"/>
              <a:t>Dirft</a:t>
            </a:r>
            <a:r>
              <a:rPr kumimoji="1" lang="en-US" altLang="ja-JP" b="1" dirty="0" smtClean="0"/>
              <a:t> Chamber</a:t>
            </a:r>
            <a:r>
              <a:rPr kumimoji="1" lang="ja-JP" altLang="en-US" b="1" dirty="0" err="1" smtClean="0"/>
              <a:t>には</a:t>
            </a:r>
            <a:r>
              <a:rPr kumimoji="1" lang="en-US" altLang="ja-JP" b="1" dirty="0" smtClean="0"/>
              <a:t>Small Chamber</a:t>
            </a:r>
            <a:r>
              <a:rPr kumimoji="1" lang="ja-JP" altLang="en-US" b="1" dirty="0" smtClean="0"/>
              <a:t>と</a:t>
            </a:r>
            <a:r>
              <a:rPr kumimoji="1" lang="en-US" altLang="ja-JP" b="1" dirty="0" smtClean="0"/>
              <a:t>Large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Chamber</a:t>
            </a:r>
            <a:r>
              <a:rPr lang="ja-JP" altLang="en-US" b="1" dirty="0" smtClean="0"/>
              <a:t>というものがあり交互に配置されている</a:t>
            </a:r>
            <a:endParaRPr lang="en-US" altLang="ja-JP" b="1" dirty="0" smtClean="0"/>
          </a:p>
          <a:p>
            <a:r>
              <a:rPr kumimoji="1" lang="ja-JP" altLang="en-US" b="1" dirty="0" smtClean="0"/>
              <a:t>→磁場が異なる</a:t>
            </a:r>
            <a:endParaRPr kumimoji="1" lang="en-US" altLang="ja-JP" b="1" dirty="0" smtClean="0"/>
          </a:p>
        </p:txBody>
      </p:sp>
      <p:sp>
        <p:nvSpPr>
          <p:cNvPr id="14" name="右矢印 13"/>
          <p:cNvSpPr/>
          <p:nvPr/>
        </p:nvSpPr>
        <p:spPr>
          <a:xfrm>
            <a:off x="3929058" y="2357430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29124" y="2285992"/>
            <a:ext cx="364333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Small</a:t>
            </a:r>
            <a:r>
              <a:rPr kumimoji="1" lang="ja-JP" altLang="en-US" b="1" dirty="0" smtClean="0"/>
              <a:t>と</a:t>
            </a:r>
            <a:r>
              <a:rPr kumimoji="1" lang="en-US" altLang="ja-JP" b="1" dirty="0" smtClean="0"/>
              <a:t>Large</a:t>
            </a:r>
            <a:r>
              <a:rPr kumimoji="1" lang="ja-JP" altLang="en-US" b="1" dirty="0" smtClean="0"/>
              <a:t>の領域で分けて考える必要がある</a:t>
            </a:r>
            <a:endParaRPr kumimoji="1" lang="ja-JP" altLang="en-US" b="1" dirty="0"/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1357290" y="1857364"/>
            <a:ext cx="428628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42910" y="2143116"/>
            <a:ext cx="78581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Small</a:t>
            </a:r>
            <a:endParaRPr kumimoji="1" lang="ja-JP" altLang="en-US" b="1" dirty="0"/>
          </a:p>
        </p:txBody>
      </p:sp>
      <p:cxnSp>
        <p:nvCxnSpPr>
          <p:cNvPr id="23" name="直線矢印コネクタ 22"/>
          <p:cNvCxnSpPr>
            <a:endCxn id="11" idx="2"/>
          </p:cNvCxnSpPr>
          <p:nvPr/>
        </p:nvCxnSpPr>
        <p:spPr>
          <a:xfrm flipV="1">
            <a:off x="1428728" y="2108102"/>
            <a:ext cx="771835" cy="2493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071538" y="2857496"/>
            <a:ext cx="78581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Large</a:t>
            </a:r>
            <a:endParaRPr kumimoji="1" lang="ja-JP" altLang="en-US" b="1" dirty="0"/>
          </a:p>
        </p:txBody>
      </p:sp>
      <p:cxnSp>
        <p:nvCxnSpPr>
          <p:cNvPr id="27" name="直線矢印コネクタ 26"/>
          <p:cNvCxnSpPr>
            <a:stCxn id="25" idx="3"/>
          </p:cNvCxnSpPr>
          <p:nvPr/>
        </p:nvCxnSpPr>
        <p:spPr>
          <a:xfrm flipV="1">
            <a:off x="1857356" y="2428868"/>
            <a:ext cx="428628" cy="6132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429124" y="3571876"/>
            <a:ext cx="278608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3Layer</a:t>
            </a:r>
            <a:r>
              <a:rPr lang="ja-JP" altLang="en-US" b="1" dirty="0" smtClean="0"/>
              <a:t>で</a:t>
            </a:r>
            <a:r>
              <a:rPr lang="en-US" altLang="ja-JP" b="1" dirty="0" smtClean="0"/>
              <a:t>Hit</a:t>
            </a:r>
            <a:r>
              <a:rPr lang="ja-JP" altLang="en-US" b="1" dirty="0" smtClean="0"/>
              <a:t>があるとき</a:t>
            </a:r>
            <a:endParaRPr kumimoji="1" lang="ja-JP" altLang="en-US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72000" y="3143248"/>
            <a:ext cx="278608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3Layer</a:t>
            </a:r>
            <a:r>
              <a:rPr lang="ja-JP" altLang="en-US" b="1" dirty="0" smtClean="0"/>
              <a:t>で</a:t>
            </a:r>
            <a:r>
              <a:rPr lang="en-US" altLang="ja-JP" b="1" dirty="0" smtClean="0"/>
              <a:t>Hit</a:t>
            </a:r>
            <a:r>
              <a:rPr lang="ja-JP" altLang="en-US" b="1" dirty="0" smtClean="0"/>
              <a:t>がないとき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Dohmae\Application Data\SSH\temp\Sigma_over_PtWidt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5659"/>
            <a:ext cx="9144000" cy="3746682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357158" y="714356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Resolution Eta:1.45~1.95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/>
        </p:nvGrpSpPr>
        <p:grpSpPr>
          <a:xfrm>
            <a:off x="0" y="571480"/>
            <a:ext cx="8915399" cy="4889542"/>
            <a:chOff x="0" y="1357298"/>
            <a:chExt cx="8915399" cy="4889542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0" y="1357298"/>
              <a:ext cx="8915399" cy="4889542"/>
              <a:chOff x="0" y="1357298"/>
              <a:chExt cx="8915399" cy="4889542"/>
            </a:xfrm>
          </p:grpSpPr>
          <p:pic>
            <p:nvPicPr>
              <p:cNvPr id="1945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 t="8060"/>
              <a:stretch>
                <a:fillRect/>
              </a:stretch>
            </p:blipFill>
            <p:spPr bwMode="auto">
              <a:xfrm>
                <a:off x="214282" y="1357298"/>
                <a:ext cx="8701117" cy="4889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" name="テキスト ボックス 2"/>
              <p:cNvSpPr txBox="1"/>
              <p:nvPr/>
            </p:nvSpPr>
            <p:spPr>
              <a:xfrm>
                <a:off x="142844" y="3857628"/>
                <a:ext cx="85725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Inner</a:t>
                </a:r>
                <a:endParaRPr kumimoji="1" lang="ja-JP" altLang="en-US" b="1" dirty="0"/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5000628" y="5715016"/>
                <a:ext cx="10001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Middle</a:t>
                </a:r>
                <a:endParaRPr kumimoji="1" lang="ja-JP" altLang="en-US" b="1" dirty="0"/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71438" y="2357430"/>
                <a:ext cx="10001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Outer</a:t>
                </a:r>
                <a:endParaRPr kumimoji="1" lang="ja-JP" altLang="en-US" b="1" dirty="0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3071802" y="5715016"/>
                <a:ext cx="85725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Inner</a:t>
                </a:r>
                <a:endParaRPr kumimoji="1" lang="ja-JP" altLang="en-US" b="1" dirty="0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0" y="3143248"/>
                <a:ext cx="10001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Middle</a:t>
                </a:r>
                <a:endParaRPr kumimoji="1" lang="ja-JP" altLang="en-US" b="1" dirty="0"/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7572396" y="5715016"/>
                <a:ext cx="10001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Outer</a:t>
                </a:r>
                <a:endParaRPr kumimoji="1" lang="ja-JP" altLang="en-US" b="1" dirty="0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6072198" y="4143380"/>
                <a:ext cx="1285884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Trigger</a:t>
                </a:r>
                <a:r>
                  <a:rPr lang="ja-JP" altLang="en-US" b="1" dirty="0" smtClean="0"/>
                  <a:t> </a:t>
                </a:r>
                <a:r>
                  <a:rPr lang="en-US" altLang="ja-JP" b="1" dirty="0" smtClean="0"/>
                  <a:t>Chamber</a:t>
                </a:r>
                <a:endParaRPr kumimoji="1" lang="ja-JP" altLang="en-US" b="1" dirty="0"/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2928926" y="1500174"/>
                <a:ext cx="1285884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Trigger</a:t>
                </a:r>
                <a:r>
                  <a:rPr lang="ja-JP" altLang="en-US" b="1" dirty="0" smtClean="0"/>
                  <a:t> </a:t>
                </a:r>
                <a:r>
                  <a:rPr lang="en-US" altLang="ja-JP" b="1" dirty="0" smtClean="0"/>
                  <a:t>Chamber</a:t>
                </a:r>
                <a:endParaRPr kumimoji="1" lang="ja-JP" altLang="en-US" b="1" dirty="0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6000760" y="1357298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η=1.05</a:t>
              </a:r>
              <a:endParaRPr kumimoji="1" lang="ja-JP" altLang="en-US" b="1" dirty="0"/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14282" y="142852"/>
            <a:ext cx="100013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検出器</a:t>
            </a:r>
            <a:endParaRPr kumimoji="1" lang="ja-JP" altLang="en-US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438" y="5286388"/>
            <a:ext cx="135729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Barrel</a:t>
            </a:r>
            <a:r>
              <a:rPr lang="ja-JP" altLang="en-US" b="1" dirty="0" smtClean="0">
                <a:solidFill>
                  <a:schemeClr val="bg1"/>
                </a:solidFill>
              </a:rPr>
              <a:t>部分</a:t>
            </a:r>
            <a:endParaRPr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71636" y="5214950"/>
            <a:ext cx="77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accent5"/>
                </a:solidFill>
              </a:rPr>
              <a:t>LVL1- Middle</a:t>
            </a:r>
            <a:r>
              <a:rPr lang="ja-JP" altLang="en-US" b="1" dirty="0" smtClean="0">
                <a:solidFill>
                  <a:schemeClr val="accent5"/>
                </a:solidFill>
              </a:rPr>
              <a:t>と</a:t>
            </a:r>
            <a:r>
              <a:rPr lang="en-US" altLang="ja-JP" b="1" dirty="0" smtClean="0">
                <a:solidFill>
                  <a:schemeClr val="accent5"/>
                </a:solidFill>
              </a:rPr>
              <a:t>Outer</a:t>
            </a:r>
            <a:r>
              <a:rPr lang="ja-JP" altLang="en-US" b="1" dirty="0" smtClean="0">
                <a:solidFill>
                  <a:schemeClr val="accent5"/>
                </a:solidFill>
              </a:rPr>
              <a:t>の</a:t>
            </a:r>
            <a:r>
              <a:rPr lang="en-US" altLang="ja-JP" b="1" dirty="0" smtClean="0">
                <a:solidFill>
                  <a:schemeClr val="accent5"/>
                </a:solidFill>
              </a:rPr>
              <a:t>RPC(Middle-2</a:t>
            </a:r>
            <a:r>
              <a:rPr lang="ja-JP" altLang="en-US" b="1" dirty="0" smtClean="0">
                <a:solidFill>
                  <a:schemeClr val="accent5"/>
                </a:solidFill>
              </a:rPr>
              <a:t>層、</a:t>
            </a:r>
            <a:r>
              <a:rPr lang="en-US" altLang="ja-JP" b="1" dirty="0" smtClean="0">
                <a:solidFill>
                  <a:schemeClr val="accent5"/>
                </a:solidFill>
              </a:rPr>
              <a:t>Outer-1</a:t>
            </a:r>
            <a:r>
              <a:rPr lang="ja-JP" altLang="en-US" b="1" dirty="0" smtClean="0">
                <a:solidFill>
                  <a:schemeClr val="accent5"/>
                </a:solidFill>
              </a:rPr>
              <a:t>層</a:t>
            </a:r>
            <a:r>
              <a:rPr lang="en-US" altLang="ja-JP" b="1" dirty="0" smtClean="0">
                <a:solidFill>
                  <a:schemeClr val="accent5"/>
                </a:solidFill>
              </a:rPr>
              <a:t>)</a:t>
            </a:r>
            <a:r>
              <a:rPr lang="ja-JP" altLang="en-US" b="1" dirty="0" smtClean="0">
                <a:solidFill>
                  <a:schemeClr val="accent5"/>
                </a:solidFill>
              </a:rPr>
              <a:t>を使用</a:t>
            </a:r>
            <a:endParaRPr lang="en-US" altLang="ja-JP" b="1" dirty="0" smtClean="0">
              <a:solidFill>
                <a:schemeClr val="accent5"/>
              </a:solidFill>
            </a:endParaRPr>
          </a:p>
          <a:p>
            <a:r>
              <a:rPr kumimoji="1" lang="en-US" altLang="ja-JP" b="1" dirty="0" smtClean="0">
                <a:solidFill>
                  <a:schemeClr val="tx2"/>
                </a:solidFill>
              </a:rPr>
              <a:t>LVL2-</a:t>
            </a:r>
            <a:r>
              <a:rPr lang="ja-JP" altLang="en-US" b="1" dirty="0" smtClean="0">
                <a:solidFill>
                  <a:schemeClr val="tx2"/>
                </a:solidFill>
              </a:rPr>
              <a:t> </a:t>
            </a:r>
            <a:r>
              <a:rPr lang="en-US" altLang="ja-JP" b="1" dirty="0" smtClean="0">
                <a:solidFill>
                  <a:schemeClr val="tx2"/>
                </a:solidFill>
              </a:rPr>
              <a:t>Inner, Middle, Outer</a:t>
            </a:r>
            <a:r>
              <a:rPr lang="ja-JP" altLang="en-US" b="1" dirty="0" smtClean="0">
                <a:solidFill>
                  <a:schemeClr val="tx2"/>
                </a:solidFill>
              </a:rPr>
              <a:t>の</a:t>
            </a:r>
            <a:r>
              <a:rPr lang="en-US" altLang="ja-JP" b="1" dirty="0" smtClean="0">
                <a:solidFill>
                  <a:schemeClr val="tx2"/>
                </a:solidFill>
              </a:rPr>
              <a:t>Drift Tube</a:t>
            </a:r>
            <a:r>
              <a:rPr lang="ja-JP" altLang="en-US" b="1" dirty="0" smtClean="0">
                <a:solidFill>
                  <a:schemeClr val="tx2"/>
                </a:solidFill>
              </a:rPr>
              <a:t>を使用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438" y="6060064"/>
            <a:ext cx="150016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err="1" smtClean="0">
                <a:solidFill>
                  <a:schemeClr val="bg1"/>
                </a:solidFill>
              </a:rPr>
              <a:t>EndCap</a:t>
            </a:r>
            <a:r>
              <a:rPr lang="ja-JP" altLang="en-US" b="1" dirty="0" smtClean="0">
                <a:solidFill>
                  <a:schemeClr val="bg1"/>
                </a:solidFill>
              </a:rPr>
              <a:t>部分</a:t>
            </a:r>
            <a:endParaRPr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71604" y="5997379"/>
            <a:ext cx="77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accent5"/>
                </a:solidFill>
              </a:rPr>
              <a:t>LVL1- Middle</a:t>
            </a:r>
            <a:r>
              <a:rPr lang="ja-JP" altLang="en-US" b="1" dirty="0" smtClean="0">
                <a:solidFill>
                  <a:schemeClr val="accent5"/>
                </a:solidFill>
              </a:rPr>
              <a:t>の</a:t>
            </a:r>
            <a:r>
              <a:rPr lang="en-US" altLang="ja-JP" b="1" dirty="0" smtClean="0">
                <a:solidFill>
                  <a:schemeClr val="accent5"/>
                </a:solidFill>
              </a:rPr>
              <a:t>Wire Chamber(3</a:t>
            </a:r>
            <a:r>
              <a:rPr lang="ja-JP" altLang="en-US" b="1" dirty="0" smtClean="0">
                <a:solidFill>
                  <a:schemeClr val="accent5"/>
                </a:solidFill>
              </a:rPr>
              <a:t>層</a:t>
            </a:r>
            <a:r>
              <a:rPr lang="en-US" altLang="ja-JP" b="1" dirty="0" smtClean="0">
                <a:solidFill>
                  <a:schemeClr val="accent5"/>
                </a:solidFill>
              </a:rPr>
              <a:t>)</a:t>
            </a:r>
            <a:r>
              <a:rPr lang="ja-JP" altLang="en-US" b="1" dirty="0" smtClean="0">
                <a:solidFill>
                  <a:schemeClr val="accent5"/>
                </a:solidFill>
              </a:rPr>
              <a:t>使用</a:t>
            </a:r>
            <a:r>
              <a:rPr lang="en-US" altLang="ja-JP" b="1" dirty="0" smtClean="0">
                <a:solidFill>
                  <a:schemeClr val="accent5"/>
                </a:solidFill>
              </a:rPr>
              <a:t>(</a:t>
            </a:r>
            <a:r>
              <a:rPr lang="ja-JP" altLang="en-US" b="1" dirty="0" smtClean="0">
                <a:solidFill>
                  <a:schemeClr val="accent5"/>
                </a:solidFill>
              </a:rPr>
              <a:t>位置分解能 </a:t>
            </a:r>
            <a:r>
              <a:rPr lang="en-US" altLang="ja-JP" b="1" dirty="0" smtClean="0">
                <a:solidFill>
                  <a:schemeClr val="accent5"/>
                </a:solidFill>
              </a:rPr>
              <a:t>~1cm) </a:t>
            </a:r>
          </a:p>
          <a:p>
            <a:r>
              <a:rPr kumimoji="1" lang="en-US" altLang="ja-JP" b="1" dirty="0" smtClean="0">
                <a:solidFill>
                  <a:schemeClr val="tx2"/>
                </a:solidFill>
              </a:rPr>
              <a:t>LVL2-</a:t>
            </a:r>
            <a:r>
              <a:rPr lang="ja-JP" altLang="en-US" b="1" dirty="0" smtClean="0">
                <a:solidFill>
                  <a:schemeClr val="tx2"/>
                </a:solidFill>
              </a:rPr>
              <a:t> </a:t>
            </a:r>
            <a:r>
              <a:rPr lang="en-US" altLang="ja-JP" b="1" dirty="0" smtClean="0">
                <a:solidFill>
                  <a:schemeClr val="tx2"/>
                </a:solidFill>
              </a:rPr>
              <a:t>Inner, Middle, Outer</a:t>
            </a:r>
            <a:r>
              <a:rPr lang="ja-JP" altLang="en-US" b="1" dirty="0" smtClean="0">
                <a:solidFill>
                  <a:schemeClr val="tx2"/>
                </a:solidFill>
              </a:rPr>
              <a:t>の</a:t>
            </a:r>
            <a:r>
              <a:rPr lang="en-US" altLang="ja-JP" b="1" dirty="0" smtClean="0">
                <a:solidFill>
                  <a:schemeClr val="tx2"/>
                </a:solidFill>
              </a:rPr>
              <a:t>Drift Tube</a:t>
            </a:r>
            <a:r>
              <a:rPr lang="ja-JP" altLang="en-US" b="1" dirty="0" smtClean="0">
                <a:solidFill>
                  <a:schemeClr val="tx2"/>
                </a:solidFill>
              </a:rPr>
              <a:t>を使用</a:t>
            </a:r>
            <a:r>
              <a:rPr lang="en-US" altLang="ja-JP" b="1" dirty="0" smtClean="0">
                <a:solidFill>
                  <a:schemeClr val="tx2"/>
                </a:solidFill>
              </a:rPr>
              <a:t>(</a:t>
            </a:r>
            <a:r>
              <a:rPr lang="ja-JP" altLang="en-US" b="1" dirty="0" smtClean="0">
                <a:solidFill>
                  <a:schemeClr val="tx2"/>
                </a:solidFill>
              </a:rPr>
              <a:t>位置分解能 </a:t>
            </a:r>
            <a:r>
              <a:rPr lang="en-US" altLang="ja-JP" b="1" dirty="0" smtClean="0">
                <a:solidFill>
                  <a:schemeClr val="tx2"/>
                </a:solidFill>
              </a:rPr>
              <a:t>~100μm)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4282" y="142852"/>
            <a:ext cx="300039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L2MuSA</a:t>
            </a:r>
            <a:r>
              <a:rPr lang="ja-JP" altLang="en-US" b="1" dirty="0" smtClean="0"/>
              <a:t>  </a:t>
            </a:r>
            <a:r>
              <a:rPr lang="en-US" altLang="ja-JP" b="1" dirty="0" smtClean="0"/>
              <a:t>Algorithm  Barrel</a:t>
            </a:r>
            <a:endParaRPr kumimoji="1" lang="ja-JP" altLang="en-US" b="1" dirty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214282" y="714356"/>
            <a:ext cx="8286808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Barrel</a:t>
            </a:r>
            <a:r>
              <a:rPr lang="ja-JP" altLang="en-US" b="1" dirty="0" smtClean="0"/>
              <a:t>部分</a:t>
            </a:r>
            <a:r>
              <a:rPr kumimoji="1" lang="ja-JP" altLang="en-US" b="1" dirty="0" smtClean="0"/>
              <a:t>：</a:t>
            </a:r>
            <a:endParaRPr lang="en-US" altLang="ja-JP" b="1" dirty="0" smtClean="0"/>
          </a:p>
          <a:p>
            <a:r>
              <a:rPr kumimoji="1" lang="en-US" altLang="ja-JP" b="1" dirty="0" smtClean="0"/>
              <a:t>1.Trigger Chamber</a:t>
            </a:r>
            <a:r>
              <a:rPr kumimoji="1" lang="ja-JP" altLang="en-US" b="1" dirty="0" smtClean="0"/>
              <a:t>を使ってトラックのパターン・レコグニション</a:t>
            </a:r>
            <a:endParaRPr kumimoji="1" lang="en-US" altLang="ja-JP" b="1" dirty="0" smtClean="0"/>
          </a:p>
          <a:p>
            <a:r>
              <a:rPr lang="en-US" altLang="ja-JP" b="1" dirty="0" smtClean="0"/>
              <a:t>2.Drift Tube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Drift Time</a:t>
            </a:r>
            <a:r>
              <a:rPr lang="ja-JP" altLang="en-US" b="1" dirty="0" smtClean="0"/>
              <a:t>を使ってそれぞれの</a:t>
            </a:r>
            <a:r>
              <a:rPr lang="en-US" altLang="ja-JP" b="1" dirty="0" smtClean="0"/>
              <a:t>Layer(Inner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Middle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Outer)</a:t>
            </a:r>
            <a:r>
              <a:rPr lang="ja-JP" altLang="en-US" b="1" dirty="0" smtClean="0"/>
              <a:t>でトラックセグメントを</a:t>
            </a:r>
            <a:r>
              <a:rPr lang="en-US" altLang="ja-JP" b="1" dirty="0" smtClean="0"/>
              <a:t>Fit</a:t>
            </a:r>
            <a:r>
              <a:rPr lang="ja-JP" altLang="en-US" b="1" dirty="0" smtClean="0"/>
              <a:t>する</a:t>
            </a:r>
            <a:endParaRPr lang="en-US" altLang="ja-JP" b="1" dirty="0" smtClean="0"/>
          </a:p>
          <a:p>
            <a:r>
              <a:rPr lang="en-US" altLang="ja-JP" b="1" dirty="0" smtClean="0"/>
              <a:t>3.</a:t>
            </a:r>
            <a:r>
              <a:rPr lang="ja-JP" altLang="en-US" b="1" dirty="0" smtClean="0"/>
              <a:t>全体を円で</a:t>
            </a:r>
            <a:r>
              <a:rPr lang="en-US" altLang="ja-JP" b="1" dirty="0" smtClean="0"/>
              <a:t>Fit</a:t>
            </a:r>
            <a:r>
              <a:rPr lang="ja-JP" altLang="en-US" b="1" dirty="0" smtClean="0"/>
              <a:t>して曲率半径</a:t>
            </a:r>
            <a:r>
              <a:rPr lang="en-US" altLang="ja-JP" b="1" dirty="0" smtClean="0"/>
              <a:t>R</a:t>
            </a:r>
            <a:r>
              <a:rPr lang="ja-JP" altLang="en-US" b="1" dirty="0" smtClean="0"/>
              <a:t>を求める</a:t>
            </a:r>
            <a:endParaRPr lang="en-US" altLang="ja-JP" b="1" dirty="0" smtClean="0"/>
          </a:p>
          <a:p>
            <a:r>
              <a:rPr lang="en-US" altLang="ja-JP" b="1" dirty="0" smtClean="0"/>
              <a:t>4.Look-UpTable(LUT)</a:t>
            </a:r>
            <a:r>
              <a:rPr lang="ja-JP" altLang="en-US" b="1" dirty="0" smtClean="0"/>
              <a:t>を用いて</a:t>
            </a:r>
            <a:r>
              <a:rPr lang="en-US" altLang="ja-JP" b="1" dirty="0" smtClean="0"/>
              <a:t>Pt</a:t>
            </a:r>
            <a:r>
              <a:rPr lang="ja-JP" altLang="en-US" b="1" dirty="0" smtClean="0"/>
              <a:t>を再構成</a:t>
            </a:r>
            <a:endParaRPr lang="en-US" altLang="ja-JP" b="1" dirty="0" smtClean="0"/>
          </a:p>
        </p:txBody>
      </p:sp>
      <p:sp>
        <p:nvSpPr>
          <p:cNvPr id="37" name="円弧 36"/>
          <p:cNvSpPr/>
          <p:nvPr/>
        </p:nvSpPr>
        <p:spPr>
          <a:xfrm rot="14849778">
            <a:off x="1298294" y="3262652"/>
            <a:ext cx="3061382" cy="3154904"/>
          </a:xfrm>
          <a:prstGeom prst="arc">
            <a:avLst>
              <a:gd name="adj1" fmla="val 16200000"/>
              <a:gd name="adj2" fmla="val 2157974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/>
          <p:cNvGrpSpPr/>
          <p:nvPr/>
        </p:nvGrpSpPr>
        <p:grpSpPr>
          <a:xfrm>
            <a:off x="357158" y="3357562"/>
            <a:ext cx="4214842" cy="1869530"/>
            <a:chOff x="571472" y="1928802"/>
            <a:chExt cx="4214842" cy="1869530"/>
          </a:xfrm>
        </p:grpSpPr>
        <p:sp>
          <p:nvSpPr>
            <p:cNvPr id="38" name="正方形/長方形 37"/>
            <p:cNvSpPr/>
            <p:nvPr/>
          </p:nvSpPr>
          <p:spPr>
            <a:xfrm>
              <a:off x="571472" y="2143116"/>
              <a:ext cx="3214710" cy="1500198"/>
            </a:xfrm>
            <a:prstGeom prst="rect">
              <a:avLst/>
            </a:prstGeom>
            <a:solidFill>
              <a:schemeClr val="accent1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571472" y="2143116"/>
              <a:ext cx="321471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571472" y="2857496"/>
              <a:ext cx="321471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571472" y="3643314"/>
              <a:ext cx="321471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/>
            <p:cNvSpPr txBox="1"/>
            <p:nvPr/>
          </p:nvSpPr>
          <p:spPr>
            <a:xfrm>
              <a:off x="2500298" y="3214686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 smtClean="0"/>
                <a:t>磁場</a:t>
              </a:r>
              <a:r>
                <a:rPr lang="en-US" altLang="ja-JP" b="1" dirty="0" smtClean="0"/>
                <a:t>B</a:t>
              </a:r>
              <a:endParaRPr kumimoji="1" lang="ja-JP" altLang="en-US" b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786182" y="342900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Inner</a:t>
              </a:r>
              <a:endParaRPr kumimoji="1" lang="ja-JP" altLang="en-US" b="1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3786182" y="2643182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Middle</a:t>
              </a:r>
              <a:endParaRPr kumimoji="1" lang="ja-JP" altLang="en-US" b="1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786182" y="1928802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Outer</a:t>
              </a:r>
              <a:endParaRPr kumimoji="1" lang="ja-JP" altLang="en-US" b="1" dirty="0"/>
            </a:p>
          </p:txBody>
        </p:sp>
      </p:grpSp>
      <p:sp>
        <p:nvSpPr>
          <p:cNvPr id="45" name="円/楕円 44"/>
          <p:cNvSpPr/>
          <p:nvPr/>
        </p:nvSpPr>
        <p:spPr>
          <a:xfrm>
            <a:off x="1886384" y="3514952"/>
            <a:ext cx="131671" cy="1138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1316012" y="4229332"/>
            <a:ext cx="131671" cy="1138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1199900" y="5016282"/>
            <a:ext cx="131671" cy="1138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14282" y="2643182"/>
            <a:ext cx="735811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Pt = </a:t>
            </a:r>
            <a:r>
              <a:rPr lang="en-US" altLang="ja-JP" b="1" dirty="0" err="1" smtClean="0">
                <a:solidFill>
                  <a:schemeClr val="bg1"/>
                </a:solidFill>
              </a:rPr>
              <a:t>aR</a:t>
            </a:r>
            <a:r>
              <a:rPr lang="en-US" altLang="ja-JP" b="1" dirty="0" smtClean="0">
                <a:solidFill>
                  <a:schemeClr val="bg1"/>
                </a:solidFill>
              </a:rPr>
              <a:t> + b </a:t>
            </a:r>
            <a:r>
              <a:rPr lang="ja-JP" altLang="en-US" b="1" dirty="0" smtClean="0">
                <a:solidFill>
                  <a:schemeClr val="bg1"/>
                </a:solidFill>
              </a:rPr>
              <a:t>で計算 </a:t>
            </a:r>
            <a:r>
              <a:rPr lang="en-US" altLang="ja-JP" b="1" dirty="0" smtClean="0">
                <a:solidFill>
                  <a:schemeClr val="bg1"/>
                </a:solidFill>
              </a:rPr>
              <a:t>(a</a:t>
            </a:r>
            <a:r>
              <a:rPr lang="ja-JP" altLang="en-US" b="1" dirty="0" err="1" smtClean="0">
                <a:solidFill>
                  <a:schemeClr val="bg1"/>
                </a:solidFill>
              </a:rPr>
              <a:t>、</a:t>
            </a:r>
            <a:r>
              <a:rPr lang="en-US" altLang="ja-JP" b="1" dirty="0" smtClean="0">
                <a:solidFill>
                  <a:schemeClr val="bg1"/>
                </a:solidFill>
              </a:rPr>
              <a:t>b</a:t>
            </a:r>
            <a:r>
              <a:rPr lang="ja-JP" altLang="en-US" b="1" dirty="0" smtClean="0">
                <a:solidFill>
                  <a:schemeClr val="bg1"/>
                </a:solidFill>
              </a:rPr>
              <a:t>は領域ごとに違う→</a:t>
            </a:r>
            <a:r>
              <a:rPr lang="en-US" altLang="ja-JP" b="1" dirty="0" smtClean="0">
                <a:solidFill>
                  <a:schemeClr val="bg1"/>
                </a:solidFill>
              </a:rPr>
              <a:t>LUT(</a:t>
            </a:r>
            <a:r>
              <a:rPr lang="ja-JP" altLang="en-US" b="1" dirty="0" smtClean="0">
                <a:solidFill>
                  <a:schemeClr val="bg1"/>
                </a:solidFill>
              </a:rPr>
              <a:t>磁場が違うので</a:t>
            </a:r>
            <a:r>
              <a:rPr lang="en-US" altLang="ja-JP" b="1" dirty="0" smtClean="0">
                <a:solidFill>
                  <a:schemeClr val="bg1"/>
                </a:solidFill>
              </a:rPr>
              <a:t>))</a:t>
            </a:r>
            <a:endParaRPr lang="ja-JP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53" name="角丸四角形吹き出し 52"/>
          <p:cNvSpPr/>
          <p:nvPr/>
        </p:nvSpPr>
        <p:spPr>
          <a:xfrm>
            <a:off x="500034" y="5857892"/>
            <a:ext cx="3429024" cy="714380"/>
          </a:xfrm>
          <a:prstGeom prst="wedgeRoundRectCallout">
            <a:avLst>
              <a:gd name="adj1" fmla="val 61283"/>
              <a:gd name="adj2" fmla="val -77689"/>
              <a:gd name="adj3" fmla="val 16667"/>
            </a:avLst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きれいな直線になる</a:t>
            </a:r>
            <a:endParaRPr kumimoji="1" lang="en-US" altLang="ja-JP" b="1" dirty="0" smtClean="0"/>
          </a:p>
          <a:p>
            <a:pPr algn="ctr"/>
            <a:r>
              <a:rPr lang="ja-JP" altLang="en-US" b="1" dirty="0" smtClean="0"/>
              <a:t>→後で説明</a:t>
            </a:r>
            <a:endParaRPr kumimoji="1" lang="ja-JP" altLang="en-US" b="1" dirty="0"/>
          </a:p>
        </p:txBody>
      </p:sp>
      <p:pic>
        <p:nvPicPr>
          <p:cNvPr id="4097" name="Picture 1" descr="C:\Documents and Settings\Dohmae\Application Data\SSH\temp\graph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214686"/>
            <a:ext cx="4286248" cy="2906766"/>
          </a:xfrm>
          <a:prstGeom prst="rect">
            <a:avLst/>
          </a:prstGeom>
          <a:noFill/>
        </p:spPr>
      </p:pic>
      <p:sp>
        <p:nvSpPr>
          <p:cNvPr id="21" name="テキスト ボックス 20"/>
          <p:cNvSpPr txBox="1"/>
          <p:nvPr/>
        </p:nvSpPr>
        <p:spPr>
          <a:xfrm>
            <a:off x="8143868" y="5929330"/>
            <a:ext cx="10001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R[mm]</a:t>
            </a:r>
            <a:endParaRPr kumimoji="1" lang="ja-JP" altLang="en-US" b="1" dirty="0"/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4006567" y="3565805"/>
            <a:ext cx="13573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Pt</a:t>
            </a:r>
            <a:r>
              <a:rPr kumimoji="1" lang="en-US" altLang="ja-JP" b="1" dirty="0" smtClean="0"/>
              <a:t>[</a:t>
            </a:r>
            <a:r>
              <a:rPr kumimoji="1" lang="en-US" altLang="ja-JP" b="1" dirty="0" err="1" smtClean="0"/>
              <a:t>GeV</a:t>
            </a:r>
            <a:r>
              <a:rPr kumimoji="1" lang="en-US" altLang="ja-JP" b="1" dirty="0" smtClean="0"/>
              <a:t>/c]</a:t>
            </a:r>
            <a:endParaRPr kumimoji="1" lang="ja-JP" altLang="en-US" b="1" dirty="0"/>
          </a:p>
        </p:txBody>
      </p:sp>
    </p:spTree>
  </p:cSld>
  <p:clrMapOvr>
    <a:masterClrMapping/>
  </p:clrMapOvr>
  <p:transition advTm="5143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282" y="642918"/>
            <a:ext cx="8715436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/>
              <a:t>EndCap</a:t>
            </a:r>
            <a:r>
              <a:rPr kumimoji="1" lang="ja-JP" altLang="en-US" b="1" dirty="0" smtClean="0"/>
              <a:t>部分：</a:t>
            </a:r>
            <a:endParaRPr kumimoji="1" lang="en-US" altLang="ja-JP" b="1" dirty="0" smtClean="0"/>
          </a:p>
          <a:p>
            <a:r>
              <a:rPr lang="en-US" altLang="ja-JP" b="1" dirty="0" smtClean="0"/>
              <a:t>1.Trigger Chamber</a:t>
            </a:r>
            <a:r>
              <a:rPr lang="ja-JP" altLang="en-US" b="1" dirty="0" smtClean="0"/>
              <a:t>を使ってトラックのパターン・レコグニション</a:t>
            </a:r>
            <a:endParaRPr lang="en-US" altLang="ja-JP" b="1" dirty="0" smtClean="0"/>
          </a:p>
          <a:p>
            <a:r>
              <a:rPr lang="en-US" altLang="ja-JP" b="1" dirty="0" smtClean="0"/>
              <a:t>2.Drift Tube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Drift Time</a:t>
            </a:r>
            <a:r>
              <a:rPr lang="ja-JP" altLang="en-US" b="1" dirty="0" smtClean="0"/>
              <a:t>を使って</a:t>
            </a:r>
            <a:r>
              <a:rPr lang="en-US" altLang="ja-JP" b="1" dirty="0" smtClean="0"/>
              <a:t>Middle</a:t>
            </a:r>
            <a:r>
              <a:rPr lang="ja-JP" altLang="en-US" b="1" dirty="0" smtClean="0"/>
              <a:t>でトラックフィットし</a:t>
            </a:r>
            <a:r>
              <a:rPr lang="en-US" altLang="ja-JP" b="1" dirty="0" smtClean="0"/>
              <a:t>Middle-Outer</a:t>
            </a:r>
            <a:r>
              <a:rPr lang="ja-JP" altLang="en-US" b="1" dirty="0" smtClean="0"/>
              <a:t>の直線の傾きを求める。このとき</a:t>
            </a:r>
            <a:r>
              <a:rPr lang="en-US" altLang="ja-JP" b="1" dirty="0" smtClean="0"/>
              <a:t>Outer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Hit</a:t>
            </a:r>
            <a:r>
              <a:rPr lang="ja-JP" altLang="en-US" b="1" dirty="0" smtClean="0"/>
              <a:t>があるようなら</a:t>
            </a:r>
            <a:r>
              <a:rPr lang="en-US" altLang="ja-JP" b="1" dirty="0" smtClean="0"/>
              <a:t>Outer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Hit</a:t>
            </a:r>
            <a:r>
              <a:rPr lang="ja-JP" altLang="en-US" b="1" dirty="0" smtClean="0"/>
              <a:t>も使って</a:t>
            </a:r>
            <a:r>
              <a:rPr lang="en-US" altLang="ja-JP" b="1" dirty="0" smtClean="0"/>
              <a:t>Middle-Outer</a:t>
            </a:r>
            <a:r>
              <a:rPr lang="ja-JP" altLang="en-US" b="1" dirty="0" smtClean="0"/>
              <a:t>の傾きを求める</a:t>
            </a:r>
            <a:endParaRPr lang="en-US" altLang="ja-JP" b="1" dirty="0" smtClean="0"/>
          </a:p>
          <a:p>
            <a:r>
              <a:rPr kumimoji="1" lang="en-US" altLang="ja-JP" b="1" dirty="0" smtClean="0"/>
              <a:t>3</a:t>
            </a:r>
            <a:r>
              <a:rPr lang="en-US" altLang="ja-JP" b="1" dirty="0" smtClean="0"/>
              <a:t>.</a:t>
            </a:r>
            <a:r>
              <a:rPr lang="ja-JP" altLang="en-US" b="1" dirty="0" smtClean="0"/>
              <a:t>仮想</a:t>
            </a:r>
            <a:r>
              <a:rPr lang="en-US" altLang="ja-JP" b="1" dirty="0" smtClean="0"/>
              <a:t>Vertex(0,0)</a:t>
            </a:r>
            <a:r>
              <a:rPr lang="ja-JP" altLang="en-US" b="1" dirty="0" smtClean="0"/>
              <a:t>と</a:t>
            </a:r>
            <a:r>
              <a:rPr lang="en-US" altLang="ja-JP" b="1" dirty="0" smtClean="0"/>
              <a:t>Middle</a:t>
            </a:r>
            <a:r>
              <a:rPr lang="ja-JP" altLang="en-US" b="1" dirty="0" smtClean="0"/>
              <a:t>を結ぶ直線と</a:t>
            </a:r>
            <a:r>
              <a:rPr lang="en-US" altLang="ja-JP" b="1" dirty="0" smtClean="0"/>
              <a:t>Middle-Outer</a:t>
            </a:r>
            <a:r>
              <a:rPr lang="ja-JP" altLang="en-US" b="1" dirty="0" smtClean="0"/>
              <a:t>を結んだ直線のなす角を求　める。</a:t>
            </a:r>
            <a:endParaRPr kumimoji="1" lang="en-US" altLang="ja-JP" b="1" dirty="0" smtClean="0"/>
          </a:p>
          <a:p>
            <a:r>
              <a:rPr kumimoji="1" lang="en-US" altLang="ja-JP" b="1" dirty="0" smtClean="0"/>
              <a:t>4.</a:t>
            </a:r>
            <a:r>
              <a:rPr lang="en-US" altLang="ja-JP" b="1" dirty="0" smtClean="0"/>
              <a:t>α</a:t>
            </a:r>
            <a:r>
              <a:rPr lang="ja-JP" altLang="en-US" b="1" dirty="0" smtClean="0"/>
              <a:t>を用いて</a:t>
            </a:r>
            <a:r>
              <a:rPr lang="en-US" altLang="ja-JP" b="1" dirty="0" smtClean="0"/>
              <a:t>Pt</a:t>
            </a:r>
            <a:r>
              <a:rPr lang="ja-JP" altLang="en-US" b="1" dirty="0" smtClean="0"/>
              <a:t>を再構成</a:t>
            </a:r>
            <a:endParaRPr lang="en-US" altLang="ja-JP" b="1" dirty="0" smtClean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14282" y="142852"/>
            <a:ext cx="314327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L2MuSA</a:t>
            </a:r>
            <a:r>
              <a:rPr lang="ja-JP" altLang="en-US" b="1" dirty="0" smtClean="0"/>
              <a:t>  </a:t>
            </a:r>
            <a:r>
              <a:rPr lang="en-US" altLang="ja-JP" b="1" dirty="0" smtClean="0"/>
              <a:t>Algorithm  </a:t>
            </a:r>
            <a:r>
              <a:rPr lang="en-US" altLang="ja-JP" b="1" dirty="0" err="1" smtClean="0"/>
              <a:t>EndCap</a:t>
            </a:r>
            <a:endParaRPr kumimoji="1" lang="ja-JP" altLang="en-US" b="1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14282" y="3000372"/>
            <a:ext cx="600079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1/Pt = </a:t>
            </a:r>
            <a:r>
              <a:rPr lang="en-US" altLang="ja-JP" b="1" dirty="0" err="1" smtClean="0">
                <a:solidFill>
                  <a:schemeClr val="bg1"/>
                </a:solidFill>
              </a:rPr>
              <a:t>Aα</a:t>
            </a:r>
            <a:r>
              <a:rPr lang="en-US" altLang="ja-JP" b="1" dirty="0" smtClean="0">
                <a:solidFill>
                  <a:schemeClr val="bg1"/>
                </a:solidFill>
              </a:rPr>
              <a:t> + B</a:t>
            </a:r>
            <a:r>
              <a:rPr lang="ja-JP" altLang="en-US" b="1" dirty="0" smtClean="0">
                <a:solidFill>
                  <a:schemeClr val="bg1"/>
                </a:solidFill>
              </a:rPr>
              <a:t>で</a:t>
            </a:r>
            <a:r>
              <a:rPr lang="en-US" altLang="ja-JP" b="1" dirty="0" smtClean="0">
                <a:solidFill>
                  <a:schemeClr val="bg1"/>
                </a:solidFill>
              </a:rPr>
              <a:t>Pt</a:t>
            </a:r>
            <a:r>
              <a:rPr lang="ja-JP" altLang="en-US" b="1" dirty="0" smtClean="0">
                <a:solidFill>
                  <a:schemeClr val="bg1"/>
                </a:solidFill>
              </a:rPr>
              <a:t>を計算</a:t>
            </a:r>
            <a:r>
              <a:rPr lang="en-US" altLang="ja-JP" b="1" dirty="0" smtClean="0">
                <a:solidFill>
                  <a:schemeClr val="bg1"/>
                </a:solidFill>
              </a:rPr>
              <a:t>(A</a:t>
            </a:r>
            <a:r>
              <a:rPr lang="ja-JP" altLang="en-US" b="1" dirty="0" err="1" smtClean="0">
                <a:solidFill>
                  <a:schemeClr val="bg1"/>
                </a:solidFill>
              </a:rPr>
              <a:t>、</a:t>
            </a:r>
            <a:r>
              <a:rPr lang="en-US" altLang="ja-JP" b="1" dirty="0" smtClean="0">
                <a:solidFill>
                  <a:schemeClr val="bg1"/>
                </a:solidFill>
              </a:rPr>
              <a:t>B</a:t>
            </a:r>
            <a:r>
              <a:rPr lang="ja-JP" altLang="en-US" b="1" dirty="0" smtClean="0">
                <a:solidFill>
                  <a:schemeClr val="bg1"/>
                </a:solidFill>
              </a:rPr>
              <a:t>は領域ごとに違う</a:t>
            </a:r>
            <a:r>
              <a:rPr lang="en-US" altLang="ja-JP" b="1" dirty="0" smtClean="0">
                <a:solidFill>
                  <a:schemeClr val="bg1"/>
                </a:solidFill>
              </a:rPr>
              <a:t>(LUT))</a:t>
            </a:r>
            <a:endParaRPr lang="ja-JP" altLang="en-US" b="1" dirty="0" smtClean="0">
              <a:solidFill>
                <a:schemeClr val="bg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2643174" y="3857628"/>
            <a:ext cx="6286544" cy="3000372"/>
            <a:chOff x="928662" y="3340777"/>
            <a:chExt cx="6500826" cy="3517223"/>
          </a:xfrm>
        </p:grpSpPr>
        <p:grpSp>
          <p:nvGrpSpPr>
            <p:cNvPr id="52" name="グループ化 51"/>
            <p:cNvGrpSpPr>
              <a:grpSpLocks noChangeAspect="1"/>
            </p:cNvGrpSpPr>
            <p:nvPr/>
          </p:nvGrpSpPr>
          <p:grpSpPr>
            <a:xfrm>
              <a:off x="928662" y="3340777"/>
              <a:ext cx="6500826" cy="3517223"/>
              <a:chOff x="-211880" y="3214990"/>
              <a:chExt cx="6426985" cy="3477272"/>
            </a:xfrm>
          </p:grpSpPr>
          <p:sp>
            <p:nvSpPr>
              <p:cNvPr id="24" name="テキスト ボックス 23"/>
              <p:cNvSpPr txBox="1"/>
              <p:nvPr/>
            </p:nvSpPr>
            <p:spPr>
              <a:xfrm>
                <a:off x="1707053" y="6287755"/>
                <a:ext cx="965810" cy="404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 smtClean="0"/>
                  <a:t>Inner</a:t>
                </a:r>
                <a:endParaRPr kumimoji="1" lang="ja-JP" altLang="en-US" sz="1600" b="1" dirty="0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3414145" y="6287755"/>
                <a:ext cx="1280319" cy="404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/>
                  <a:t>Middle</a:t>
                </a:r>
                <a:endParaRPr kumimoji="1" lang="ja-JP" altLang="en-US" sz="1600" b="1" dirty="0"/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5206591" y="6287755"/>
                <a:ext cx="928694" cy="404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/>
                  <a:t>Outer</a:t>
                </a:r>
                <a:endParaRPr kumimoji="1" lang="ja-JP" altLang="en-US" sz="1600" b="1" dirty="0"/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4643438" y="478632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α</a:t>
                </a:r>
                <a:endParaRPr kumimoji="1" lang="ja-JP" altLang="en-US" b="1" dirty="0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2143108" y="3357562"/>
                <a:ext cx="1678119" cy="2908739"/>
              </a:xfrm>
              <a:prstGeom prst="rect">
                <a:avLst/>
              </a:prstGeom>
              <a:solidFill>
                <a:schemeClr val="accent1">
                  <a:alpha val="2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円弧 33"/>
              <p:cNvSpPr/>
              <p:nvPr/>
            </p:nvSpPr>
            <p:spPr>
              <a:xfrm rot="1491147">
                <a:off x="4212188" y="4983020"/>
                <a:ext cx="351986" cy="379431"/>
              </a:xfrm>
              <a:prstGeom prst="arc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5" name="グループ化 140"/>
              <p:cNvGrpSpPr>
                <a:grpSpLocks noChangeAspect="1"/>
              </p:cNvGrpSpPr>
              <p:nvPr/>
            </p:nvGrpSpPr>
            <p:grpSpPr>
              <a:xfrm>
                <a:off x="285752" y="3214990"/>
                <a:ext cx="5929353" cy="3081827"/>
                <a:chOff x="428596" y="2000687"/>
                <a:chExt cx="8715404" cy="4529901"/>
              </a:xfrm>
            </p:grpSpPr>
            <p:cxnSp>
              <p:nvCxnSpPr>
                <p:cNvPr id="37" name="直線コネクタ 36"/>
                <p:cNvCxnSpPr/>
                <p:nvPr/>
              </p:nvCxnSpPr>
              <p:spPr>
                <a:xfrm flipV="1">
                  <a:off x="428596" y="4786322"/>
                  <a:ext cx="6929486" cy="171451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8" name="グループ化 129"/>
                <p:cNvGrpSpPr>
                  <a:grpSpLocks noChangeAspect="1"/>
                </p:cNvGrpSpPr>
                <p:nvPr/>
              </p:nvGrpSpPr>
              <p:grpSpPr>
                <a:xfrm>
                  <a:off x="428596" y="2000687"/>
                  <a:ext cx="8207898" cy="4529901"/>
                  <a:chOff x="428596" y="2572135"/>
                  <a:chExt cx="7172938" cy="3958711"/>
                </a:xfrm>
              </p:grpSpPr>
              <p:grpSp>
                <p:nvGrpSpPr>
                  <p:cNvPr id="41" name="グループ化 99"/>
                  <p:cNvGrpSpPr>
                    <a:grpSpLocks noChangeAspect="1"/>
                  </p:cNvGrpSpPr>
                  <p:nvPr/>
                </p:nvGrpSpPr>
                <p:grpSpPr>
                  <a:xfrm>
                    <a:off x="428596" y="2572135"/>
                    <a:ext cx="7172938" cy="3958711"/>
                    <a:chOff x="-1500230" y="-1357346"/>
                    <a:chExt cx="13716096" cy="7574016"/>
                  </a:xfrm>
                </p:grpSpPr>
                <p:cxnSp>
                  <p:nvCxnSpPr>
                    <p:cNvPr id="45" name="直線コネクタ 44"/>
                    <p:cNvCxnSpPr>
                      <a:cxnSpLocks/>
                    </p:cNvCxnSpPr>
                    <p:nvPr/>
                  </p:nvCxnSpPr>
                  <p:spPr>
                    <a:xfrm>
                      <a:off x="-1500230" y="6215082"/>
                      <a:ext cx="13716096" cy="1588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直線コネクタ 45"/>
                    <p:cNvCxnSpPr/>
                    <p:nvPr/>
                  </p:nvCxnSpPr>
                  <p:spPr>
                    <a:xfrm rot="5400000">
                      <a:off x="1117233" y="4271953"/>
                      <a:ext cx="3857652" cy="1588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直線コネクタ 46"/>
                    <p:cNvCxnSpPr/>
                    <p:nvPr/>
                  </p:nvCxnSpPr>
                  <p:spPr>
                    <a:xfrm rot="5400000">
                      <a:off x="3689001" y="2700317"/>
                      <a:ext cx="7000924" cy="1588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直線コネクタ 47"/>
                    <p:cNvCxnSpPr/>
                    <p:nvPr/>
                  </p:nvCxnSpPr>
                  <p:spPr>
                    <a:xfrm rot="5400000">
                      <a:off x="8036743" y="2393149"/>
                      <a:ext cx="7572428" cy="71438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4" name="直線コネクタ 43"/>
                  <p:cNvCxnSpPr/>
                  <p:nvPr/>
                </p:nvCxnSpPr>
                <p:spPr>
                  <a:xfrm flipV="1">
                    <a:off x="428596" y="6230072"/>
                    <a:ext cx="2357454" cy="285752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直線矢印コネクタ 39"/>
                <p:cNvCxnSpPr/>
                <p:nvPr/>
              </p:nvCxnSpPr>
              <p:spPr>
                <a:xfrm flipV="1">
                  <a:off x="5643569" y="2810419"/>
                  <a:ext cx="3500431" cy="2428892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円/楕円 30"/>
              <p:cNvSpPr/>
              <p:nvPr/>
            </p:nvSpPr>
            <p:spPr>
              <a:xfrm>
                <a:off x="0" y="5929330"/>
                <a:ext cx="642942" cy="642942"/>
              </a:xfrm>
              <a:prstGeom prst="ellipse">
                <a:avLst/>
              </a:prstGeom>
              <a:noFill/>
              <a:ln w="38100">
                <a:solidFill>
                  <a:srgbClr val="92D05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角丸四角形吹き出し 31"/>
              <p:cNvSpPr/>
              <p:nvPr/>
            </p:nvSpPr>
            <p:spPr>
              <a:xfrm>
                <a:off x="-211880" y="4432236"/>
                <a:ext cx="1712078" cy="997028"/>
              </a:xfrm>
              <a:prstGeom prst="wedgeRoundRectCallout">
                <a:avLst>
                  <a:gd name="adj1" fmla="val -16496"/>
                  <a:gd name="adj2" fmla="val 96138"/>
                  <a:gd name="adj3" fmla="val 16667"/>
                </a:avLst>
              </a:prstGeom>
              <a:solidFill>
                <a:schemeClr val="accent2">
                  <a:lumMod val="75000"/>
                </a:schemeClr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 smtClean="0"/>
                  <a:t>Vertex(0,0)</a:t>
                </a:r>
              </a:p>
              <a:p>
                <a:pPr algn="ctr"/>
                <a:r>
                  <a:rPr lang="ja-JP" altLang="en-US" b="1" dirty="0" smtClean="0"/>
                  <a:t>を仮定</a:t>
                </a:r>
                <a:endParaRPr kumimoji="1" lang="ja-JP" altLang="en-US" b="1" dirty="0"/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2500298" y="3500438"/>
                <a:ext cx="1357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b="1" dirty="0" smtClean="0"/>
                  <a:t>磁場</a:t>
                </a:r>
                <a:r>
                  <a:rPr lang="en-US" altLang="ja-JP" b="1" dirty="0" smtClean="0"/>
                  <a:t>B</a:t>
                </a:r>
                <a:endParaRPr kumimoji="1" lang="ja-JP" altLang="en-US" b="1" dirty="0"/>
              </a:p>
            </p:txBody>
          </p:sp>
        </p:grpSp>
        <p:sp>
          <p:nvSpPr>
            <p:cNvPr id="58" name="フリーフォーム 57"/>
            <p:cNvSpPr/>
            <p:nvPr/>
          </p:nvSpPr>
          <p:spPr>
            <a:xfrm>
              <a:off x="3309257" y="5573486"/>
              <a:ext cx="1698172" cy="653143"/>
            </a:xfrm>
            <a:custGeom>
              <a:avLst/>
              <a:gdLst>
                <a:gd name="connsiteX0" fmla="*/ 0 w 1698172"/>
                <a:gd name="connsiteY0" fmla="*/ 653143 h 653143"/>
                <a:gd name="connsiteX1" fmla="*/ 856343 w 1698172"/>
                <a:gd name="connsiteY1" fmla="*/ 420914 h 653143"/>
                <a:gd name="connsiteX2" fmla="*/ 1698172 w 1698172"/>
                <a:gd name="connsiteY2" fmla="*/ 0 h 65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8172" h="653143">
                  <a:moveTo>
                    <a:pt x="0" y="653143"/>
                  </a:moveTo>
                  <a:cubicBezTo>
                    <a:pt x="286657" y="591457"/>
                    <a:pt x="573314" y="529771"/>
                    <a:pt x="856343" y="420914"/>
                  </a:cubicBezTo>
                  <a:cubicBezTo>
                    <a:pt x="1139372" y="312057"/>
                    <a:pt x="1418772" y="156028"/>
                    <a:pt x="1698172" y="0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214282" y="3500438"/>
            <a:ext cx="71438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長所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71538" y="350043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b="1" dirty="0" smtClean="0"/>
              <a:t>LVL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で使用する</a:t>
            </a:r>
            <a:r>
              <a:rPr kumimoji="1" lang="en-US" altLang="ja-JP" b="1" dirty="0" smtClean="0"/>
              <a:t>Middle</a:t>
            </a:r>
            <a:r>
              <a:rPr lang="ja-JP" altLang="en-US" b="1" dirty="0" smtClean="0"/>
              <a:t>のみを使っても出すことができる</a:t>
            </a:r>
            <a:endParaRPr lang="en-US" altLang="ja-JP" b="1" dirty="0" smtClean="0"/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6429388" y="5643578"/>
            <a:ext cx="357190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8385510" y="4572008"/>
            <a:ext cx="129600" cy="1292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5607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Dohmae\Application Data\SSH\temp\ResolutionAl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786190"/>
            <a:ext cx="4354837" cy="2923008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214282" y="142852"/>
            <a:ext cx="242889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Pt Resolution </a:t>
            </a:r>
            <a:r>
              <a:rPr lang="ja-JP" altLang="en-US" b="1" dirty="0" smtClean="0"/>
              <a:t>と </a:t>
            </a:r>
            <a:r>
              <a:rPr kumimoji="1" lang="en-US" altLang="ja-JP" b="1" dirty="0" smtClean="0"/>
              <a:t>Bias</a:t>
            </a:r>
            <a:endParaRPr kumimoji="1" lang="ja-JP" altLang="en-US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57818" y="2500306"/>
            <a:ext cx="3429024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/>
              <a:t>EndCap</a:t>
            </a:r>
            <a:r>
              <a:rPr kumimoji="1" lang="ja-JP" altLang="en-US" b="1" dirty="0" smtClean="0"/>
              <a:t>部分の</a:t>
            </a:r>
            <a:r>
              <a:rPr kumimoji="1" lang="en-US" altLang="ja-JP" b="1" dirty="0" smtClean="0"/>
              <a:t>LUT</a:t>
            </a:r>
            <a:r>
              <a:rPr kumimoji="1" lang="ja-JP" altLang="en-US" b="1" dirty="0" smtClean="0"/>
              <a:t>は</a:t>
            </a:r>
            <a:r>
              <a:rPr kumimoji="1" lang="en-US" altLang="ja-JP" b="1" dirty="0" smtClean="0"/>
              <a:t>6GeV</a:t>
            </a:r>
            <a:r>
              <a:rPr kumimoji="1" lang="ja-JP" altLang="en-US" b="1" dirty="0" smtClean="0"/>
              <a:t>と</a:t>
            </a:r>
            <a:r>
              <a:rPr kumimoji="1" lang="en-US" altLang="ja-JP" b="1" dirty="0" smtClean="0"/>
              <a:t>40GeV </a:t>
            </a:r>
            <a:r>
              <a:rPr lang="ja-JP" altLang="en-US" b="1" dirty="0" smtClean="0"/>
              <a:t>を使ってチューニングされたため</a:t>
            </a:r>
            <a:endParaRPr kumimoji="1" lang="ja-JP" altLang="en-US" b="1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4714876" y="3746260"/>
            <a:ext cx="4357686" cy="3111740"/>
            <a:chOff x="142844" y="3643314"/>
            <a:chExt cx="4357686" cy="3111740"/>
          </a:xfrm>
        </p:grpSpPr>
        <p:pic>
          <p:nvPicPr>
            <p:cNvPr id="8" name="Picture 3" descr="C:\Documents and Settings\Dohmae\Application Data\SSH\temp\All_together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2844" y="3714752"/>
              <a:ext cx="4309110" cy="2922270"/>
            </a:xfrm>
            <a:prstGeom prst="rect">
              <a:avLst/>
            </a:prstGeom>
            <a:noFill/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857224" y="3643314"/>
              <a:ext cx="2857520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0</a:t>
              </a:r>
              <a:r>
                <a:rPr kumimoji="1" lang="ja-JP" altLang="en-US" b="1" dirty="0" smtClean="0"/>
                <a:t>からの</a:t>
              </a:r>
              <a:r>
                <a:rPr kumimoji="1" lang="en-US" altLang="ja-JP" b="1" dirty="0" smtClean="0"/>
                <a:t>Mean</a:t>
              </a:r>
              <a:r>
                <a:rPr kumimoji="1" lang="ja-JP" altLang="en-US" b="1" dirty="0" smtClean="0"/>
                <a:t>のずれを</a:t>
              </a:r>
              <a:endParaRPr kumimoji="1" lang="en-US" altLang="ja-JP" b="1" dirty="0" smtClean="0"/>
            </a:p>
            <a:p>
              <a:r>
                <a:rPr lang="en-US" altLang="ja-JP" b="1" dirty="0" smtClean="0"/>
                <a:t>Pt</a:t>
              </a:r>
              <a:r>
                <a:rPr lang="ja-JP" altLang="en-US" b="1" dirty="0" smtClean="0"/>
                <a:t>ごとに</a:t>
              </a:r>
              <a:r>
                <a:rPr lang="en-US" altLang="ja-JP" b="1" dirty="0" smtClean="0"/>
                <a:t>plot</a:t>
              </a:r>
              <a:endParaRPr kumimoji="1" lang="ja-JP" altLang="en-US" b="1" dirty="0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642910" y="4857760"/>
              <a:ext cx="642942" cy="642942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2857488" y="4857760"/>
              <a:ext cx="642942" cy="642942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143240" y="6354944"/>
              <a:ext cx="135729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 smtClean="0"/>
                <a:t>Pt[</a:t>
              </a:r>
              <a:r>
                <a:rPr kumimoji="1" lang="en-US" altLang="ja-JP" sz="2000" b="1" dirty="0" err="1" smtClean="0"/>
                <a:t>GeV</a:t>
              </a:r>
              <a:r>
                <a:rPr kumimoji="1" lang="en-US" altLang="ja-JP" sz="2000" b="1" dirty="0" smtClean="0"/>
                <a:t>/c]</a:t>
              </a:r>
              <a:endParaRPr kumimoji="1" lang="ja-JP" altLang="en-US" sz="2000" b="1" dirty="0"/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6715140" y="1071546"/>
            <a:ext cx="2071702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黒</a:t>
            </a:r>
            <a:r>
              <a:rPr kumimoji="1" lang="en-US" altLang="ja-JP" b="1" dirty="0" smtClean="0"/>
              <a:t>:EC Positive</a:t>
            </a: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赤</a:t>
            </a:r>
            <a:r>
              <a:rPr lang="en-US" altLang="ja-JP" b="1" dirty="0" smtClean="0">
                <a:solidFill>
                  <a:srgbClr val="FF0000"/>
                </a:solidFill>
              </a:rPr>
              <a:t>:EC Negative</a:t>
            </a:r>
          </a:p>
          <a:p>
            <a:r>
              <a:rPr kumimoji="1" lang="ja-JP" altLang="en-US" b="1" dirty="0" smtClean="0"/>
              <a:t>黒点</a:t>
            </a:r>
            <a:r>
              <a:rPr kumimoji="1" lang="en-US" altLang="ja-JP" b="1" dirty="0" smtClean="0"/>
              <a:t>:BR Positive</a:t>
            </a: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赤点</a:t>
            </a:r>
            <a:r>
              <a:rPr lang="en-US" altLang="ja-JP" b="1" dirty="0" smtClean="0">
                <a:solidFill>
                  <a:srgbClr val="FF0000"/>
                </a:solidFill>
              </a:rPr>
              <a:t>:BR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NEgative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00166" y="3714752"/>
            <a:ext cx="16430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Pt Resolution</a:t>
            </a:r>
            <a:endParaRPr kumimoji="1" lang="ja-JP" altLang="en-US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86148" y="6457914"/>
            <a:ext cx="135729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Pt[</a:t>
            </a:r>
            <a:r>
              <a:rPr kumimoji="1" lang="en-US" altLang="ja-JP" sz="2000" b="1" dirty="0" err="1" smtClean="0"/>
              <a:t>GeV</a:t>
            </a:r>
            <a:r>
              <a:rPr kumimoji="1" lang="en-US" altLang="ja-JP" sz="2000" b="1" dirty="0" smtClean="0"/>
              <a:t>/c]</a:t>
            </a:r>
            <a:endParaRPr kumimoji="1" lang="ja-JP" altLang="en-US" sz="2000" b="1" dirty="0"/>
          </a:p>
        </p:txBody>
      </p:sp>
      <p:cxnSp>
        <p:nvCxnSpPr>
          <p:cNvPr id="21" name="直線コネクタ 20"/>
          <p:cNvCxnSpPr/>
          <p:nvPr/>
        </p:nvCxnSpPr>
        <p:spPr>
          <a:xfrm rot="10800000">
            <a:off x="5143504" y="4643446"/>
            <a:ext cx="785818" cy="1588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643438" y="4500571"/>
            <a:ext cx="57150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0.12</a:t>
            </a:r>
            <a:endParaRPr kumimoji="1" lang="ja-JP" altLang="en-US" sz="1400" b="1" dirty="0"/>
          </a:p>
        </p:txBody>
      </p:sp>
      <p:pic>
        <p:nvPicPr>
          <p:cNvPr id="4" name="Picture 4" descr="C:\Documents and Settings\Dohmae\Application Data\SSH\temp\sampl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714356"/>
            <a:ext cx="4152910" cy="2787473"/>
          </a:xfrm>
          <a:prstGeom prst="rect">
            <a:avLst/>
          </a:prstGeom>
          <a:noFill/>
        </p:spPr>
      </p:pic>
      <p:grpSp>
        <p:nvGrpSpPr>
          <p:cNvPr id="34" name="グループ化 33"/>
          <p:cNvGrpSpPr/>
          <p:nvPr/>
        </p:nvGrpSpPr>
        <p:grpSpPr>
          <a:xfrm>
            <a:off x="4286248" y="1000108"/>
            <a:ext cx="2071702" cy="1000132"/>
            <a:chOff x="3714744" y="1785926"/>
            <a:chExt cx="2071702" cy="1000132"/>
          </a:xfrm>
        </p:grpSpPr>
        <p:sp>
          <p:nvSpPr>
            <p:cNvPr id="33" name="角丸四角形吹き出し 32"/>
            <p:cNvSpPr/>
            <p:nvPr/>
          </p:nvSpPr>
          <p:spPr>
            <a:xfrm>
              <a:off x="3714744" y="1785926"/>
              <a:ext cx="2071702" cy="1000132"/>
            </a:xfrm>
            <a:prstGeom prst="wedgeRoundRectCallout">
              <a:avLst>
                <a:gd name="adj1" fmla="val -87800"/>
                <a:gd name="adj2" fmla="val 68805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3" name="オブジェクト 2"/>
            <p:cNvGraphicFramePr>
              <a:graphicFrameLocks noChangeAspect="1"/>
            </p:cNvGraphicFramePr>
            <p:nvPr/>
          </p:nvGraphicFramePr>
          <p:xfrm>
            <a:off x="3786182" y="1857364"/>
            <a:ext cx="1924050" cy="896937"/>
          </p:xfrm>
          <a:graphic>
            <a:graphicData uri="http://schemas.openxmlformats.org/presentationml/2006/ole">
              <p:oleObj spid="_x0000_s1026" name="数式" r:id="rId6" imgW="952200" imgH="444240" progId="Equation.3">
                <p:embed/>
              </p:oleObj>
            </a:graphicData>
          </a:graphic>
        </p:graphicFrame>
      </p:grpSp>
    </p:spTree>
  </p:cSld>
  <p:clrMapOvr>
    <a:masterClrMapping/>
  </p:clrMapOvr>
  <p:transition advTm="7320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4282" y="142852"/>
            <a:ext cx="107157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α</a:t>
            </a:r>
            <a:r>
              <a:rPr lang="ja-JP" altLang="en-US" b="1" dirty="0" smtClean="0"/>
              <a:t>の短所</a:t>
            </a:r>
            <a:endParaRPr lang="en-US" altLang="ja-JP" b="1" dirty="0" smtClean="0"/>
          </a:p>
        </p:txBody>
      </p:sp>
      <p:pic>
        <p:nvPicPr>
          <p:cNvPr id="17412" name="Picture 4" descr="C:\Documents and Settings\Dohmae\Application Data\SSH\temp\mu75_hist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214686"/>
            <a:ext cx="3886204" cy="2635472"/>
          </a:xfrm>
          <a:prstGeom prst="rect">
            <a:avLst/>
          </a:prstGeom>
          <a:noFill/>
        </p:spPr>
      </p:pic>
      <p:sp>
        <p:nvSpPr>
          <p:cNvPr id="14" name="テキスト ボックス 13"/>
          <p:cNvSpPr txBox="1"/>
          <p:nvPr/>
        </p:nvSpPr>
        <p:spPr>
          <a:xfrm rot="16200000">
            <a:off x="3970848" y="4101590"/>
            <a:ext cx="17145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Z-vertex[mm]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29586" y="5643578"/>
            <a:ext cx="4286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α</a:t>
            </a:r>
            <a:endParaRPr kumimoji="1" lang="ja-JP" altLang="en-US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71472" y="1071546"/>
            <a:ext cx="807249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b="1" dirty="0" smtClean="0"/>
              <a:t>角度を使用しているため</a:t>
            </a:r>
            <a:r>
              <a:rPr lang="en-US" altLang="ja-JP" b="1" dirty="0" smtClean="0"/>
              <a:t>1/Pt</a:t>
            </a:r>
            <a:r>
              <a:rPr lang="ja-JP" altLang="en-US" b="1" dirty="0" smtClean="0"/>
              <a:t>との関係が厳密には一次式でない</a:t>
            </a:r>
            <a:r>
              <a:rPr lang="en-US" altLang="ja-JP" b="1" dirty="0" smtClean="0"/>
              <a:t> (</a:t>
            </a:r>
            <a:r>
              <a:rPr lang="ja-JP" altLang="en-US" b="1" dirty="0" smtClean="0"/>
              <a:t>前ページ</a:t>
            </a:r>
            <a:r>
              <a:rPr lang="en-US" altLang="ja-JP" b="1" dirty="0" smtClean="0"/>
              <a:t>Pt Bias</a:t>
            </a:r>
            <a:r>
              <a:rPr lang="ja-JP" altLang="en-US" b="1" dirty="0" smtClean="0"/>
              <a:t>参照</a:t>
            </a:r>
            <a:r>
              <a:rPr lang="en-US" altLang="ja-JP" b="1" dirty="0" smtClean="0"/>
              <a:t>)</a:t>
            </a:r>
          </a:p>
          <a:p>
            <a:endParaRPr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b="1" dirty="0" smtClean="0"/>
              <a:t>Vertex(0</a:t>
            </a:r>
            <a:r>
              <a:rPr lang="en-US" altLang="ja-JP" b="1" dirty="0" smtClean="0"/>
              <a:t>,0</a:t>
            </a:r>
            <a:r>
              <a:rPr kumimoji="1" lang="en-US" altLang="ja-JP" b="1" dirty="0" smtClean="0"/>
              <a:t>)</a:t>
            </a:r>
            <a:r>
              <a:rPr kumimoji="1" lang="ja-JP" altLang="en-US" b="1" dirty="0" smtClean="0"/>
              <a:t>を仮定しているため、</a:t>
            </a:r>
            <a:r>
              <a:rPr kumimoji="1" lang="en-US" altLang="ja-JP" b="1" dirty="0" smtClean="0"/>
              <a:t>Vertex</a:t>
            </a:r>
            <a:r>
              <a:rPr kumimoji="1" lang="ja-JP" altLang="en-US" b="1" dirty="0" smtClean="0"/>
              <a:t>の位置によって</a:t>
            </a:r>
            <a:r>
              <a:rPr kumimoji="1" lang="en-US" altLang="ja-JP" b="1" dirty="0" smtClean="0"/>
              <a:t>Pt</a:t>
            </a:r>
            <a:r>
              <a:rPr kumimoji="1" lang="ja-JP" altLang="en-US" b="1" dirty="0" smtClean="0"/>
              <a:t>の値が変わってきてしまう</a:t>
            </a:r>
            <a:endParaRPr lang="en-US" altLang="ja-JP" b="1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57224" y="857232"/>
            <a:ext cx="2714644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α</a:t>
            </a:r>
            <a:r>
              <a:rPr lang="ja-JP" altLang="en-US" b="1" dirty="0" smtClean="0">
                <a:solidFill>
                  <a:schemeClr val="bg1"/>
                </a:solidFill>
              </a:rPr>
              <a:t>を使用する上での短所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3570" y="3071810"/>
            <a:ext cx="221457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Z-Vertex</a:t>
            </a:r>
            <a:r>
              <a:rPr kumimoji="1" lang="ja-JP" altLang="en-US" b="1" dirty="0" smtClean="0"/>
              <a:t>と</a:t>
            </a:r>
            <a:r>
              <a:rPr kumimoji="1" lang="en-US" altLang="ja-JP" b="1" dirty="0" smtClean="0"/>
              <a:t>α</a:t>
            </a:r>
            <a:r>
              <a:rPr kumimoji="1" lang="ja-JP" altLang="en-US" b="1" dirty="0" smtClean="0"/>
              <a:t>の関係</a:t>
            </a:r>
            <a:r>
              <a:rPr kumimoji="1" lang="en-US" altLang="ja-JP" b="1" dirty="0" smtClean="0"/>
              <a:t> </a:t>
            </a:r>
            <a:endParaRPr kumimoji="1" lang="ja-JP" altLang="en-US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357686" y="6215082"/>
            <a:ext cx="300039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他に何か良い値はないか？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56" name="Picture 2" descr="C:\Documents and Settings\Dohmae\Application Data\SSH\temp\mu9vertex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214686"/>
            <a:ext cx="3886204" cy="2635472"/>
          </a:xfrm>
          <a:prstGeom prst="rect">
            <a:avLst/>
          </a:prstGeom>
          <a:noFill/>
        </p:spPr>
      </p:pic>
      <p:sp>
        <p:nvSpPr>
          <p:cNvPr id="57" name="テキスト ボックス 56"/>
          <p:cNvSpPr txBox="1"/>
          <p:nvPr/>
        </p:nvSpPr>
        <p:spPr>
          <a:xfrm>
            <a:off x="642910" y="3000372"/>
            <a:ext cx="3500462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9GeV Sample z-Vertex</a:t>
            </a:r>
            <a:r>
              <a:rPr kumimoji="1" lang="ja-JP" altLang="en-US" b="1" dirty="0" smtClean="0"/>
              <a:t>の拡がり</a:t>
            </a:r>
            <a:endParaRPr kumimoji="1" lang="ja-JP" altLang="en-US" b="1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428992" y="5613084"/>
            <a:ext cx="10001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z[mm]</a:t>
            </a:r>
            <a:endParaRPr kumimoji="1" lang="ja-JP" altLang="en-US" b="1" dirty="0"/>
          </a:p>
        </p:txBody>
      </p:sp>
    </p:spTree>
  </p:cSld>
  <p:clrMapOvr>
    <a:masterClrMapping/>
  </p:clrMapOvr>
  <p:transition advTm="6667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282" y="142852"/>
            <a:ext cx="35719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β</a:t>
            </a:r>
            <a:endParaRPr kumimoji="1" lang="ja-JP" altLang="en-US" b="1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85720" y="714356"/>
            <a:ext cx="4286248" cy="92333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β:Inner</a:t>
            </a:r>
            <a:r>
              <a:rPr lang="ja-JP" altLang="en-US" b="1" dirty="0" smtClean="0"/>
              <a:t>で求めた傾きと</a:t>
            </a:r>
            <a:r>
              <a:rPr lang="en-US" altLang="ja-JP" b="1" dirty="0" smtClean="0"/>
              <a:t>Middle-Outer</a:t>
            </a:r>
            <a:r>
              <a:rPr lang="ja-JP" altLang="en-US" b="1" dirty="0" smtClean="0"/>
              <a:t>を結ぶ直線の傾きの差</a:t>
            </a:r>
            <a:endParaRPr lang="en-US" altLang="ja-JP" b="1" dirty="0" smtClean="0"/>
          </a:p>
          <a:p>
            <a:r>
              <a:rPr lang="en-US" altLang="ja-JP" b="1" dirty="0" smtClean="0"/>
              <a:t>(ATLAS</a:t>
            </a:r>
            <a:r>
              <a:rPr lang="ja-JP" altLang="en-US" b="1" dirty="0" smtClean="0"/>
              <a:t>ではすでに考えられている</a:t>
            </a:r>
            <a:r>
              <a:rPr lang="en-US" altLang="ja-JP" b="1" dirty="0" smtClean="0"/>
              <a:t>)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85720" y="1714488"/>
            <a:ext cx="71438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長所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85720" y="2428868"/>
            <a:ext cx="714380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短所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071538" y="1643050"/>
            <a:ext cx="37862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仮想</a:t>
            </a:r>
            <a:r>
              <a:rPr kumimoji="1" lang="en-US" altLang="ja-JP" b="1" dirty="0" smtClean="0"/>
              <a:t>Vertex</a:t>
            </a:r>
            <a:r>
              <a:rPr kumimoji="1" lang="ja-JP" altLang="en-US" b="1" dirty="0" smtClean="0"/>
              <a:t>を使わない</a:t>
            </a:r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/>
              <a:t>Inner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Hit</a:t>
            </a:r>
            <a:r>
              <a:rPr lang="ja-JP" altLang="en-US" b="1" dirty="0" smtClean="0"/>
              <a:t>が必要になってくる</a:t>
            </a:r>
            <a:endParaRPr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b="1" dirty="0" smtClean="0"/>
              <a:t>Inner Station</a:t>
            </a:r>
            <a:r>
              <a:rPr kumimoji="1" lang="ja-JP" altLang="en-US" b="1" dirty="0" smtClean="0"/>
              <a:t>単体で傾きを決める時、いくつかのトラックの</a:t>
            </a:r>
            <a:endParaRPr kumimoji="1" lang="en-US" altLang="ja-JP" b="1" dirty="0" smtClean="0"/>
          </a:p>
          <a:p>
            <a:r>
              <a:rPr lang="ja-JP" altLang="en-US" b="1" dirty="0" smtClean="0"/>
              <a:t>候補ができてしまう</a:t>
            </a:r>
            <a:endParaRPr lang="en-US" altLang="ja-JP" b="1" dirty="0" smtClean="0"/>
          </a:p>
          <a:p>
            <a:r>
              <a:rPr lang="ja-JP" altLang="en-US" b="1" dirty="0" smtClean="0"/>
              <a:t>事がある</a:t>
            </a:r>
            <a:endParaRPr kumimoji="1" lang="ja-JP" altLang="en-US" b="1" dirty="0"/>
          </a:p>
        </p:txBody>
      </p:sp>
      <p:grpSp>
        <p:nvGrpSpPr>
          <p:cNvPr id="65" name="グループ化 64"/>
          <p:cNvGrpSpPr>
            <a:grpSpLocks noChangeAspect="1"/>
          </p:cNvGrpSpPr>
          <p:nvPr/>
        </p:nvGrpSpPr>
        <p:grpSpPr>
          <a:xfrm>
            <a:off x="3557105" y="1000108"/>
            <a:ext cx="5586895" cy="3000396"/>
            <a:chOff x="938631" y="2643182"/>
            <a:chExt cx="7848212" cy="4214818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938631" y="2643182"/>
              <a:ext cx="7848212" cy="4214818"/>
              <a:chOff x="1577352" y="500044"/>
              <a:chExt cx="4525095" cy="2696006"/>
            </a:xfrm>
          </p:grpSpPr>
          <p:sp>
            <p:nvSpPr>
              <p:cNvPr id="31" name="正方形/長方形 30"/>
              <p:cNvSpPr/>
              <p:nvPr/>
            </p:nvSpPr>
            <p:spPr>
              <a:xfrm>
                <a:off x="3007730" y="609839"/>
                <a:ext cx="1292345" cy="2240063"/>
              </a:xfrm>
              <a:prstGeom prst="rect">
                <a:avLst/>
              </a:prstGeom>
              <a:solidFill>
                <a:schemeClr val="accent1">
                  <a:alpha val="2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0" name="直線コネクタ 49"/>
              <p:cNvCxnSpPr/>
              <p:nvPr/>
            </p:nvCxnSpPr>
            <p:spPr>
              <a:xfrm rot="10800000" flipV="1">
                <a:off x="3383941" y="1334529"/>
                <a:ext cx="2259629" cy="1526596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>
                <a:stCxn id="63" idx="0"/>
              </p:cNvCxnSpPr>
              <p:nvPr/>
            </p:nvCxnSpPr>
            <p:spPr>
              <a:xfrm flipV="1">
                <a:off x="2977975" y="2481039"/>
                <a:ext cx="1951215" cy="226013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テキスト ボックス 25"/>
              <p:cNvSpPr txBox="1"/>
              <p:nvPr/>
            </p:nvSpPr>
            <p:spPr>
              <a:xfrm>
                <a:off x="2671917" y="2866424"/>
                <a:ext cx="743785" cy="311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 smtClean="0"/>
                  <a:t>Inner</a:t>
                </a:r>
                <a:endParaRPr kumimoji="1" lang="ja-JP" altLang="en-US" sz="1600" b="1" dirty="0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3986575" y="2866424"/>
                <a:ext cx="985993" cy="311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/>
                  <a:t>Middle</a:t>
                </a:r>
                <a:endParaRPr kumimoji="1" lang="ja-JP" altLang="en-US" sz="1600" b="1" dirty="0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5286380" y="2857496"/>
                <a:ext cx="79578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 smtClean="0"/>
                  <a:t>Outer</a:t>
                </a:r>
                <a:endParaRPr kumimoji="1" lang="ja-JP" altLang="en-US" sz="1600" b="1" dirty="0"/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4290110" y="2252463"/>
                <a:ext cx="275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 smtClean="0"/>
                  <a:t>β</a:t>
                </a:r>
                <a:endParaRPr kumimoji="1" lang="ja-JP" altLang="en-US" b="1" dirty="0"/>
              </a:p>
            </p:txBody>
          </p:sp>
          <p:sp>
            <p:nvSpPr>
              <p:cNvPr id="32" name="円弧 31"/>
              <p:cNvSpPr/>
              <p:nvPr/>
            </p:nvSpPr>
            <p:spPr>
              <a:xfrm rot="1491147">
                <a:off x="3910712" y="2373382"/>
                <a:ext cx="233982" cy="289096"/>
              </a:xfrm>
              <a:prstGeom prst="arc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3" name="グループ化 140"/>
              <p:cNvGrpSpPr>
                <a:grpSpLocks noChangeAspect="1"/>
              </p:cNvGrpSpPr>
              <p:nvPr/>
            </p:nvGrpSpPr>
            <p:grpSpPr>
              <a:xfrm>
                <a:off x="1577352" y="500044"/>
                <a:ext cx="4525095" cy="2373363"/>
                <a:chOff x="428596" y="2000690"/>
                <a:chExt cx="8636788" cy="4529905"/>
              </a:xfrm>
            </p:grpSpPr>
            <p:grpSp>
              <p:nvGrpSpPr>
                <p:cNvPr id="41" name="グループ化 99"/>
                <p:cNvGrpSpPr>
                  <a:grpSpLocks noChangeAspect="1"/>
                </p:cNvGrpSpPr>
                <p:nvPr/>
              </p:nvGrpSpPr>
              <p:grpSpPr>
                <a:xfrm>
                  <a:off x="428596" y="2000690"/>
                  <a:ext cx="8207898" cy="4529905"/>
                  <a:chOff x="-1500230" y="-1357346"/>
                  <a:chExt cx="13716096" cy="7574016"/>
                </a:xfrm>
              </p:grpSpPr>
              <p:cxnSp>
                <p:nvCxnSpPr>
                  <p:cNvPr id="43" name="直線コネクタ 42"/>
                  <p:cNvCxnSpPr>
                    <a:cxnSpLocks/>
                  </p:cNvCxnSpPr>
                  <p:nvPr/>
                </p:nvCxnSpPr>
                <p:spPr>
                  <a:xfrm>
                    <a:off x="-1500230" y="6215082"/>
                    <a:ext cx="13716096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直線コネクタ 43"/>
                  <p:cNvCxnSpPr/>
                  <p:nvPr/>
                </p:nvCxnSpPr>
                <p:spPr>
                  <a:xfrm rot="5400000">
                    <a:off x="1117233" y="4271953"/>
                    <a:ext cx="3857652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直線コネクタ 44"/>
                  <p:cNvCxnSpPr/>
                  <p:nvPr/>
                </p:nvCxnSpPr>
                <p:spPr>
                  <a:xfrm rot="5400000">
                    <a:off x="3689001" y="2700317"/>
                    <a:ext cx="7000924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直線コネクタ 45"/>
                  <p:cNvCxnSpPr/>
                  <p:nvPr/>
                </p:nvCxnSpPr>
                <p:spPr>
                  <a:xfrm rot="5400000">
                    <a:off x="8036743" y="2393149"/>
                    <a:ext cx="7572428" cy="7143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直線矢印コネクタ 39"/>
                <p:cNvCxnSpPr/>
                <p:nvPr/>
              </p:nvCxnSpPr>
              <p:spPr>
                <a:xfrm flipV="1">
                  <a:off x="5606282" y="3006879"/>
                  <a:ext cx="3459102" cy="2346871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テキスト ボックス 35"/>
              <p:cNvSpPr txBox="1"/>
              <p:nvPr/>
            </p:nvSpPr>
            <p:spPr>
              <a:xfrm>
                <a:off x="3282807" y="719870"/>
                <a:ext cx="1045294" cy="284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b="1" dirty="0" smtClean="0"/>
                  <a:t>磁場</a:t>
                </a:r>
                <a:r>
                  <a:rPr lang="en-US" altLang="ja-JP" b="1" dirty="0" smtClean="0"/>
                  <a:t>B</a:t>
                </a:r>
                <a:endParaRPr kumimoji="1" lang="ja-JP" altLang="en-US" b="1" dirty="0"/>
              </a:p>
            </p:txBody>
          </p:sp>
        </p:grpSp>
        <p:sp>
          <p:nvSpPr>
            <p:cNvPr id="63" name="フリーフォーム 62"/>
            <p:cNvSpPr/>
            <p:nvPr/>
          </p:nvSpPr>
          <p:spPr>
            <a:xfrm>
              <a:off x="3367837" y="5382854"/>
              <a:ext cx="2276218" cy="710668"/>
            </a:xfrm>
            <a:custGeom>
              <a:avLst/>
              <a:gdLst>
                <a:gd name="connsiteX0" fmla="*/ 0 w 2254469"/>
                <a:gd name="connsiteY0" fmla="*/ 709449 h 709449"/>
                <a:gd name="connsiteX1" fmla="*/ 1198180 w 2254469"/>
                <a:gd name="connsiteY1" fmla="*/ 520262 h 709449"/>
                <a:gd name="connsiteX2" fmla="*/ 2254469 w 2254469"/>
                <a:gd name="connsiteY2" fmla="*/ 0 h 709449"/>
                <a:gd name="connsiteX3" fmla="*/ 2254469 w 2254469"/>
                <a:gd name="connsiteY3" fmla="*/ 0 h 709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4469" h="709449">
                  <a:moveTo>
                    <a:pt x="0" y="709449"/>
                  </a:moveTo>
                  <a:cubicBezTo>
                    <a:pt x="411217" y="673976"/>
                    <a:pt x="822435" y="638503"/>
                    <a:pt x="1198180" y="520262"/>
                  </a:cubicBezTo>
                  <a:cubicBezTo>
                    <a:pt x="1573925" y="402021"/>
                    <a:pt x="2254469" y="0"/>
                    <a:pt x="2254469" y="0"/>
                  </a:cubicBezTo>
                  <a:lnTo>
                    <a:pt x="2254469" y="0"/>
                  </a:ln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4714876" y="4143380"/>
            <a:ext cx="3338706" cy="2500330"/>
            <a:chOff x="4376566" y="4071942"/>
            <a:chExt cx="3338706" cy="2500330"/>
          </a:xfrm>
        </p:grpSpPr>
        <p:sp>
          <p:nvSpPr>
            <p:cNvPr id="67" name="円/楕円 66"/>
            <p:cNvSpPr/>
            <p:nvPr/>
          </p:nvSpPr>
          <p:spPr>
            <a:xfrm>
              <a:off x="4714876" y="442913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4714876" y="514351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4714876" y="585789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5357818" y="407194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5357818" y="478632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5357818" y="550070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6000760" y="442913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6000760" y="514351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6000760" y="585789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6643702" y="407194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6643702" y="478632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6643702" y="5500702"/>
              <a:ext cx="714380" cy="7143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4886780" y="4616802"/>
              <a:ext cx="357190" cy="35719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5532226" y="4976496"/>
              <a:ext cx="357190" cy="35719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6175168" y="5326294"/>
              <a:ext cx="357190" cy="35719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円/楕円 81"/>
            <p:cNvSpPr/>
            <p:nvPr/>
          </p:nvSpPr>
          <p:spPr>
            <a:xfrm>
              <a:off x="6818110" y="5683484"/>
              <a:ext cx="357190" cy="35719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3" name="直線矢印コネクタ 82"/>
            <p:cNvCxnSpPr/>
            <p:nvPr/>
          </p:nvCxnSpPr>
          <p:spPr>
            <a:xfrm>
              <a:off x="4429124" y="4199052"/>
              <a:ext cx="3286148" cy="18573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/>
            <p:cNvCxnSpPr/>
            <p:nvPr/>
          </p:nvCxnSpPr>
          <p:spPr>
            <a:xfrm>
              <a:off x="4376566" y="4636054"/>
              <a:ext cx="3286148" cy="18573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テキスト ボックス 84"/>
          <p:cNvSpPr txBox="1"/>
          <p:nvPr/>
        </p:nvSpPr>
        <p:spPr>
          <a:xfrm>
            <a:off x="7786710" y="535782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？</a:t>
            </a:r>
            <a:endParaRPr kumimoji="1" lang="ja-JP" altLang="en-US" sz="3200" b="1" dirty="0"/>
          </a:p>
        </p:txBody>
      </p:sp>
      <p:sp>
        <p:nvSpPr>
          <p:cNvPr id="105" name="角丸四角形吹き出し 104"/>
          <p:cNvSpPr/>
          <p:nvPr/>
        </p:nvSpPr>
        <p:spPr>
          <a:xfrm>
            <a:off x="428596" y="4143380"/>
            <a:ext cx="3429024" cy="1071570"/>
          </a:xfrm>
          <a:prstGeom prst="wedgeRoundRectCallout">
            <a:avLst>
              <a:gd name="adj1" fmla="val 72517"/>
              <a:gd name="adj2" fmla="val 44237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Layer</a:t>
            </a:r>
            <a:r>
              <a:rPr kumimoji="1" lang="ja-JP" altLang="en-US" b="1" dirty="0" smtClean="0"/>
              <a:t>内でトラックを</a:t>
            </a:r>
            <a:endParaRPr kumimoji="1" lang="en-US" altLang="ja-JP" b="1" dirty="0" smtClean="0"/>
          </a:p>
          <a:p>
            <a:pPr algn="ctr"/>
            <a:r>
              <a:rPr lang="ja-JP" altLang="en-US" b="1" dirty="0" smtClean="0"/>
              <a:t>決めるといくつかの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トラック候補ができてしまう</a:t>
            </a:r>
            <a:endParaRPr kumimoji="1" lang="ja-JP" altLang="en-US" b="1" dirty="0"/>
          </a:p>
        </p:txBody>
      </p:sp>
      <p:sp>
        <p:nvSpPr>
          <p:cNvPr id="106" name="右矢印 105"/>
          <p:cNvSpPr/>
          <p:nvPr/>
        </p:nvSpPr>
        <p:spPr>
          <a:xfrm>
            <a:off x="428596" y="5786454"/>
            <a:ext cx="50006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071538" y="571501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β</a:t>
            </a:r>
            <a:r>
              <a:rPr kumimoji="1" lang="ja-JP" altLang="en-US" b="1" dirty="0" smtClean="0"/>
              <a:t>分布のテールを作ってしまう</a:t>
            </a:r>
            <a:endParaRPr kumimoji="1" lang="en-US" altLang="ja-JP" b="1" dirty="0" smtClean="0"/>
          </a:p>
          <a:p>
            <a:r>
              <a:rPr lang="ja-JP" altLang="en-US" b="1" dirty="0" smtClean="0"/>
              <a:t>可能性</a:t>
            </a:r>
            <a:r>
              <a:rPr kumimoji="1" lang="ja-JP" altLang="en-US" b="1" dirty="0" smtClean="0"/>
              <a:t>？</a:t>
            </a:r>
            <a:endParaRPr kumimoji="1" lang="ja-JP" altLang="en-US" b="1" dirty="0"/>
          </a:p>
        </p:txBody>
      </p:sp>
      <p:cxnSp>
        <p:nvCxnSpPr>
          <p:cNvPr id="51" name="直線コネクタ 50"/>
          <p:cNvCxnSpPr/>
          <p:nvPr/>
        </p:nvCxnSpPr>
        <p:spPr>
          <a:xfrm flipV="1">
            <a:off x="5143504" y="3429000"/>
            <a:ext cx="357190" cy="37218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円/楕円 59"/>
          <p:cNvSpPr/>
          <p:nvPr/>
        </p:nvSpPr>
        <p:spPr>
          <a:xfrm>
            <a:off x="6858016" y="2884792"/>
            <a:ext cx="129600" cy="1292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円/楕円 60"/>
          <p:cNvSpPr/>
          <p:nvPr/>
        </p:nvSpPr>
        <p:spPr>
          <a:xfrm>
            <a:off x="8670890" y="1785926"/>
            <a:ext cx="129600" cy="1292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5717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/>
          <p:cNvSpPr txBox="1"/>
          <p:nvPr/>
        </p:nvSpPr>
        <p:spPr>
          <a:xfrm>
            <a:off x="214282" y="142852"/>
            <a:ext cx="192882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err="1" smtClean="0"/>
              <a:t>Sagitta</a:t>
            </a:r>
            <a:r>
              <a:rPr lang="en-US" altLang="ja-JP" b="1" dirty="0" smtClean="0"/>
              <a:t>(Original)</a:t>
            </a:r>
            <a:endParaRPr kumimoji="1" lang="ja-JP" altLang="en-US" b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85720" y="714356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US" altLang="ja-JP" b="1" dirty="0" smtClean="0"/>
              <a:t>Inner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Middle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Outer</a:t>
            </a:r>
            <a:r>
              <a:rPr lang="ja-JP" altLang="en-US" b="1" dirty="0" err="1" smtClean="0"/>
              <a:t>での</a:t>
            </a:r>
            <a:r>
              <a:rPr lang="en-US" altLang="ja-JP" b="1" dirty="0" smtClean="0"/>
              <a:t>Hit</a:t>
            </a:r>
            <a:r>
              <a:rPr lang="ja-JP" altLang="en-US" b="1" dirty="0" smtClean="0"/>
              <a:t>をそれぞれ</a:t>
            </a:r>
            <a:r>
              <a:rPr lang="en-US" altLang="ja-JP" b="1" dirty="0" smtClean="0"/>
              <a:t>A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B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C</a:t>
            </a:r>
            <a:r>
              <a:rPr lang="ja-JP" altLang="en-US" b="1" dirty="0" smtClean="0"/>
              <a:t>とする　</a:t>
            </a:r>
            <a:endParaRPr lang="en-US" altLang="ja-JP" b="1" dirty="0" smtClean="0"/>
          </a:p>
          <a:p>
            <a:r>
              <a:rPr lang="ja-JP" altLang="en-US" b="1" dirty="0" smtClean="0"/>
              <a:t>・直線</a:t>
            </a:r>
            <a:r>
              <a:rPr lang="en-US" altLang="ja-JP" b="1" dirty="0" smtClean="0"/>
              <a:t>AB</a:t>
            </a:r>
            <a:r>
              <a:rPr lang="ja-JP" altLang="en-US" b="1" dirty="0" smtClean="0"/>
              <a:t>とその中点を</a:t>
            </a:r>
            <a:r>
              <a:rPr lang="en-US" altLang="ja-JP" b="1" dirty="0" smtClean="0"/>
              <a:t>D</a:t>
            </a:r>
            <a:r>
              <a:rPr lang="ja-JP" altLang="en-US" b="1" dirty="0" smtClean="0"/>
              <a:t>とする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US" altLang="ja-JP" b="1" dirty="0" smtClean="0"/>
              <a:t>D</a:t>
            </a:r>
            <a:r>
              <a:rPr lang="ja-JP" altLang="en-US" b="1" dirty="0" smtClean="0"/>
              <a:t>を通る垂線と</a:t>
            </a:r>
            <a:r>
              <a:rPr lang="en-US" altLang="ja-JP" b="1" dirty="0" smtClean="0"/>
              <a:t>BC</a:t>
            </a:r>
            <a:r>
              <a:rPr lang="ja-JP" altLang="en-US" b="1" dirty="0" smtClean="0"/>
              <a:t>の交わる点を</a:t>
            </a:r>
            <a:r>
              <a:rPr lang="en-US" altLang="ja-JP" b="1" dirty="0" smtClean="0"/>
              <a:t>E</a:t>
            </a:r>
            <a:r>
              <a:rPr lang="ja-JP" altLang="en-US" b="1" dirty="0" smtClean="0"/>
              <a:t>とする</a:t>
            </a:r>
            <a:endParaRPr lang="en-US" altLang="ja-JP" b="1" dirty="0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500694" y="1285860"/>
            <a:ext cx="1500198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err="1" smtClean="0"/>
              <a:t>S</a:t>
            </a:r>
            <a:r>
              <a:rPr kumimoji="1" lang="en-US" altLang="ja-JP" b="1" dirty="0" err="1" smtClean="0"/>
              <a:t>agitta</a:t>
            </a:r>
            <a:r>
              <a:rPr kumimoji="1" lang="en-US" altLang="ja-JP" b="1" dirty="0" smtClean="0"/>
              <a:t> = DE</a:t>
            </a:r>
            <a:endParaRPr kumimoji="1" lang="ja-JP" altLang="en-US" b="1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928662" y="1643050"/>
            <a:ext cx="742955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b="1" dirty="0" smtClean="0"/>
              <a:t>Vertex</a:t>
            </a:r>
            <a:r>
              <a:rPr kumimoji="1" lang="ja-JP" altLang="en-US" b="1" dirty="0" smtClean="0"/>
              <a:t>を使わない</a:t>
            </a:r>
            <a:endParaRPr kumimoji="1"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b="1" dirty="0" smtClean="0"/>
              <a:t>それぞれの</a:t>
            </a:r>
            <a:r>
              <a:rPr kumimoji="1" lang="en-US" altLang="ja-JP" b="1" dirty="0" smtClean="0"/>
              <a:t>Layer</a:t>
            </a:r>
            <a:r>
              <a:rPr lang="ja-JP" altLang="en-US" b="1" dirty="0" smtClean="0"/>
              <a:t>の傾きではなく点を使うため、トラックの引き間違いによるエラーを少なくできる可能性がある</a:t>
            </a:r>
            <a:endParaRPr kumimoji="1" lang="en-US" altLang="ja-JP" b="1" dirty="0" smtClean="0"/>
          </a:p>
          <a:p>
            <a:endParaRPr lang="en-US" altLang="ja-JP" b="1" dirty="0"/>
          </a:p>
          <a:p>
            <a:r>
              <a:rPr lang="en-US" altLang="ja-JP" b="1" dirty="0" smtClean="0"/>
              <a:t>Inner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Middle</a:t>
            </a:r>
            <a:r>
              <a:rPr lang="ja-JP" altLang="en-US" b="1" dirty="0" err="1" smtClean="0"/>
              <a:t>、</a:t>
            </a:r>
            <a:r>
              <a:rPr lang="en-US" altLang="ja-JP" b="1" dirty="0" smtClean="0"/>
              <a:t>Outer</a:t>
            </a:r>
            <a:r>
              <a:rPr lang="ja-JP" altLang="en-US" b="1" dirty="0" smtClean="0"/>
              <a:t>のそれぞれでの</a:t>
            </a:r>
            <a:r>
              <a:rPr lang="en-US" altLang="ja-JP" b="1" dirty="0" smtClean="0"/>
              <a:t>Hit</a:t>
            </a:r>
            <a:r>
              <a:rPr lang="ja-JP" altLang="en-US" b="1" dirty="0" smtClean="0"/>
              <a:t>が必要</a:t>
            </a:r>
            <a:endParaRPr lang="en-US" altLang="ja-JP" b="1" dirty="0" smtClean="0"/>
          </a:p>
          <a:p>
            <a:r>
              <a:rPr lang="en-US" altLang="ja-JP" b="1" dirty="0" smtClean="0"/>
              <a:t>(</a:t>
            </a:r>
            <a:r>
              <a:rPr lang="ja-JP" altLang="en-US" b="1" dirty="0" smtClean="0"/>
              <a:t>構造上カバーできない場所がある</a:t>
            </a:r>
            <a:r>
              <a:rPr lang="en-US" altLang="ja-JP" b="1" dirty="0" smtClean="0"/>
              <a:t>)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14282" y="1702346"/>
            <a:ext cx="71438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長所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571472" y="3071810"/>
            <a:ext cx="7858180" cy="3143248"/>
            <a:chOff x="285720" y="3714728"/>
            <a:chExt cx="8643998" cy="3143272"/>
          </a:xfrm>
        </p:grpSpPr>
        <p:cxnSp>
          <p:nvCxnSpPr>
            <p:cNvPr id="62" name="直線コネクタ 61"/>
            <p:cNvCxnSpPr/>
            <p:nvPr/>
          </p:nvCxnSpPr>
          <p:spPr>
            <a:xfrm rot="5400000" flipH="1" flipV="1">
              <a:off x="4046616" y="4249029"/>
              <a:ext cx="747503" cy="2573805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rot="16200000" flipV="1">
              <a:off x="4394550" y="5624328"/>
              <a:ext cx="237125" cy="88496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/>
            <p:cNvSpPr/>
            <p:nvPr/>
          </p:nvSpPr>
          <p:spPr>
            <a:xfrm rot="20643665">
              <a:off x="4470460" y="5385402"/>
              <a:ext cx="136361" cy="12496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/>
            <p:cNvCxnSpPr/>
            <p:nvPr/>
          </p:nvCxnSpPr>
          <p:spPr>
            <a:xfrm rot="16200000" flipV="1">
              <a:off x="3148051" y="5136911"/>
              <a:ext cx="2646966" cy="795212"/>
            </a:xfrm>
            <a:prstGeom prst="line">
              <a:avLst/>
            </a:prstGeom>
            <a:ln w="31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2767250" y="5451799"/>
              <a:ext cx="74445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A</a:t>
              </a:r>
              <a:endParaRPr kumimoji="1" lang="ja-JP" altLang="en-US" b="1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5745087" y="4624623"/>
              <a:ext cx="74445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B</a:t>
              </a:r>
              <a:endParaRPr kumimoji="1" lang="ja-JP" altLang="en-US" b="1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895747" y="4128316"/>
              <a:ext cx="74445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C</a:t>
              </a:r>
              <a:endParaRPr kumimoji="1" lang="ja-JP" altLang="en-US" b="1" dirty="0"/>
            </a:p>
          </p:txBody>
        </p:sp>
        <p:sp>
          <p:nvSpPr>
            <p:cNvPr id="45" name="円/楕円 44"/>
            <p:cNvSpPr>
              <a:spLocks noChangeAspect="1"/>
            </p:cNvSpPr>
            <p:nvPr/>
          </p:nvSpPr>
          <p:spPr>
            <a:xfrm>
              <a:off x="4402177" y="5468605"/>
              <a:ext cx="126558" cy="1265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090733" y="5203646"/>
              <a:ext cx="74445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D</a:t>
              </a:r>
              <a:endParaRPr kumimoji="1" lang="ja-JP" altLang="en-US" b="1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4587039" y="5699952"/>
              <a:ext cx="74445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E</a:t>
              </a:r>
              <a:endParaRPr kumimoji="1" lang="ja-JP" altLang="en-US" b="1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8358214" y="578645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Z</a:t>
              </a:r>
              <a:endParaRPr kumimoji="1" lang="ja-JP" altLang="en-US" b="1" dirty="0"/>
            </a:p>
          </p:txBody>
        </p:sp>
        <p:grpSp>
          <p:nvGrpSpPr>
            <p:cNvPr id="44" name="グループ化 43"/>
            <p:cNvGrpSpPr>
              <a:grpSpLocks noChangeAspect="1"/>
            </p:cNvGrpSpPr>
            <p:nvPr/>
          </p:nvGrpSpPr>
          <p:grpSpPr>
            <a:xfrm>
              <a:off x="285720" y="3714728"/>
              <a:ext cx="8519921" cy="3143272"/>
              <a:chOff x="285720" y="3714728"/>
              <a:chExt cx="8519921" cy="3143272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285720" y="3714728"/>
                <a:ext cx="8519921" cy="3143272"/>
                <a:chOff x="357158" y="3143248"/>
                <a:chExt cx="6858048" cy="2155282"/>
              </a:xfrm>
            </p:grpSpPr>
            <p:cxnSp>
              <p:nvCxnSpPr>
                <p:cNvPr id="7" name="直線コネクタ 6"/>
                <p:cNvCxnSpPr/>
                <p:nvPr/>
              </p:nvCxnSpPr>
              <p:spPr>
                <a:xfrm flipV="1">
                  <a:off x="3214678" y="3279390"/>
                  <a:ext cx="3500462" cy="150019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直線コネクタ 4"/>
                <p:cNvCxnSpPr/>
                <p:nvPr/>
              </p:nvCxnSpPr>
              <p:spPr>
                <a:xfrm rot="5400000">
                  <a:off x="5693362" y="4012064"/>
                  <a:ext cx="1724348" cy="9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矢印コネクタ 9"/>
                <p:cNvCxnSpPr/>
                <p:nvPr/>
              </p:nvCxnSpPr>
              <p:spPr>
                <a:xfrm flipV="1">
                  <a:off x="4714876" y="3220307"/>
                  <a:ext cx="2143140" cy="928694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" name="直線コネクタ 1"/>
                <p:cNvCxnSpPr/>
                <p:nvPr/>
              </p:nvCxnSpPr>
              <p:spPr>
                <a:xfrm flipV="1">
                  <a:off x="357158" y="4857693"/>
                  <a:ext cx="6727909" cy="990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" name="直線コネクタ 2"/>
                <p:cNvCxnSpPr/>
                <p:nvPr/>
              </p:nvCxnSpPr>
              <p:spPr>
                <a:xfrm rot="5400000">
                  <a:off x="2205555" y="4388732"/>
                  <a:ext cx="971905" cy="9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" name="直線コネクタ 3"/>
                <p:cNvCxnSpPr/>
                <p:nvPr/>
              </p:nvCxnSpPr>
              <p:spPr>
                <a:xfrm rot="5400000">
                  <a:off x="3861750" y="4004925"/>
                  <a:ext cx="1724348" cy="9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2285984" y="4929198"/>
                  <a:ext cx="11430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b="1" dirty="0" smtClean="0"/>
                    <a:t>Inner</a:t>
                  </a:r>
                  <a:endParaRPr kumimoji="1" lang="ja-JP" altLang="en-US" b="1" dirty="0"/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214810" y="4929198"/>
                  <a:ext cx="11430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b="1" dirty="0" smtClean="0"/>
                    <a:t>Middle</a:t>
                  </a:r>
                  <a:endParaRPr kumimoji="1" lang="ja-JP" altLang="en-US" b="1" dirty="0"/>
                </a:p>
              </p:txBody>
            </p:sp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6072198" y="4929198"/>
                  <a:ext cx="11430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b="1" dirty="0" smtClean="0"/>
                    <a:t>Outer</a:t>
                  </a:r>
                  <a:endParaRPr kumimoji="1" lang="ja-JP" altLang="en-US" b="1" dirty="0"/>
                </a:p>
              </p:txBody>
            </p:sp>
          </p:grpSp>
          <p:sp>
            <p:nvSpPr>
              <p:cNvPr id="58" name="フリーフォーム 57"/>
              <p:cNvSpPr/>
              <p:nvPr/>
            </p:nvSpPr>
            <p:spPr>
              <a:xfrm>
                <a:off x="3178629" y="5167086"/>
                <a:ext cx="2540000" cy="740228"/>
              </a:xfrm>
              <a:custGeom>
                <a:avLst/>
                <a:gdLst>
                  <a:gd name="connsiteX0" fmla="*/ 0 w 2540000"/>
                  <a:gd name="connsiteY0" fmla="*/ 740228 h 740228"/>
                  <a:gd name="connsiteX1" fmla="*/ 1335314 w 2540000"/>
                  <a:gd name="connsiteY1" fmla="*/ 478971 h 740228"/>
                  <a:gd name="connsiteX2" fmla="*/ 2540000 w 2540000"/>
                  <a:gd name="connsiteY2" fmla="*/ 0 h 740228"/>
                  <a:gd name="connsiteX3" fmla="*/ 2540000 w 2540000"/>
                  <a:gd name="connsiteY3" fmla="*/ 0 h 74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40000" h="740228">
                    <a:moveTo>
                      <a:pt x="0" y="740228"/>
                    </a:moveTo>
                    <a:cubicBezTo>
                      <a:pt x="455990" y="671285"/>
                      <a:pt x="911981" y="602342"/>
                      <a:pt x="1335314" y="478971"/>
                    </a:cubicBezTo>
                    <a:cubicBezTo>
                      <a:pt x="1758647" y="355600"/>
                      <a:pt x="2540000" y="0"/>
                      <a:pt x="2540000" y="0"/>
                    </a:cubicBezTo>
                    <a:lnTo>
                      <a:pt x="2540000" y="0"/>
                    </a:lnTo>
                  </a:path>
                </a:pathLst>
              </a:cu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7" name="円/楕円 46"/>
            <p:cNvSpPr>
              <a:spLocks noChangeAspect="1"/>
            </p:cNvSpPr>
            <p:nvPr/>
          </p:nvSpPr>
          <p:spPr>
            <a:xfrm>
              <a:off x="5643991" y="5104123"/>
              <a:ext cx="126558" cy="12655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>
              <a:spLocks noChangeAspect="1"/>
            </p:cNvSpPr>
            <p:nvPr/>
          </p:nvSpPr>
          <p:spPr>
            <a:xfrm>
              <a:off x="3114931" y="5833092"/>
              <a:ext cx="126558" cy="12655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/>
            <p:cNvSpPr>
              <a:spLocks noChangeAspect="1"/>
            </p:cNvSpPr>
            <p:nvPr/>
          </p:nvSpPr>
          <p:spPr>
            <a:xfrm>
              <a:off x="7923200" y="3947440"/>
              <a:ext cx="138600" cy="13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>
              <a:spLocks noChangeAspect="1"/>
            </p:cNvSpPr>
            <p:nvPr/>
          </p:nvSpPr>
          <p:spPr>
            <a:xfrm>
              <a:off x="4484633" y="5684186"/>
              <a:ext cx="126558" cy="1265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214282" y="2773916"/>
            <a:ext cx="714380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短所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9" name="右矢印 38"/>
          <p:cNvSpPr/>
          <p:nvPr/>
        </p:nvSpPr>
        <p:spPr>
          <a:xfrm>
            <a:off x="214282" y="6357958"/>
            <a:ext cx="428628" cy="285752"/>
          </a:xfrm>
          <a:prstGeom prst="rightArrow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58490" y="6313816"/>
            <a:ext cx="835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α</a:t>
            </a:r>
            <a:r>
              <a:rPr kumimoji="1" lang="ja-JP" altLang="en-US" b="1" dirty="0" err="1" smtClean="0"/>
              <a:t>、</a:t>
            </a:r>
            <a:r>
              <a:rPr kumimoji="1" lang="en-US" altLang="ja-JP" b="1" dirty="0" smtClean="0"/>
              <a:t>β</a:t>
            </a:r>
            <a:r>
              <a:rPr kumimoji="1" lang="ja-JP" altLang="en-US" b="1" dirty="0" err="1" smtClean="0"/>
              <a:t>、</a:t>
            </a:r>
            <a:r>
              <a:rPr kumimoji="1" lang="en-US" altLang="ja-JP" b="1" dirty="0" err="1" smtClean="0"/>
              <a:t>Sagitta</a:t>
            </a:r>
            <a:r>
              <a:rPr kumimoji="1" lang="ja-JP" altLang="en-US" b="1" dirty="0" smtClean="0"/>
              <a:t>の場合について</a:t>
            </a:r>
            <a:r>
              <a:rPr kumimoji="1" lang="en-US" altLang="ja-JP" b="1" dirty="0" smtClean="0"/>
              <a:t>single </a:t>
            </a:r>
            <a:r>
              <a:rPr kumimoji="1" lang="en-US" altLang="ja-JP" b="1" dirty="0" err="1" smtClean="0"/>
              <a:t>muon</a:t>
            </a:r>
            <a:r>
              <a:rPr kumimoji="1" lang="ja-JP" altLang="en-US" b="1" dirty="0" smtClean="0"/>
              <a:t>の</a:t>
            </a:r>
            <a:r>
              <a:rPr kumimoji="1" lang="en-US" altLang="ja-JP" b="1" dirty="0" smtClean="0"/>
              <a:t>sample</a:t>
            </a:r>
            <a:r>
              <a:rPr kumimoji="1" lang="ja-JP" altLang="en-US" b="1" dirty="0" smtClean="0"/>
              <a:t>を使い性能を比較していく</a:t>
            </a:r>
            <a:endParaRPr kumimoji="1" lang="ja-JP" altLang="en-US" b="1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3175</TotalTime>
  <Words>1357</Words>
  <Application>Microsoft Office PowerPoint</Application>
  <PresentationFormat>画面に合わせる (4:3)</PresentationFormat>
  <Paragraphs>304</Paragraphs>
  <Slides>23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アーバン</vt:lpstr>
      <vt:lpstr>数式</vt:lpstr>
      <vt:lpstr>ATLAS実験における 　　レベル2ミューオントリガーの性能評価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ATLAS実験における 　　レベル2ミューオントリガーの性能評価</dc:title>
  <dc:creator>Dohmae</dc:creator>
  <cp:lastModifiedBy>Dohmae</cp:lastModifiedBy>
  <cp:revision>65</cp:revision>
  <dcterms:created xsi:type="dcterms:W3CDTF">2008-09-10T18:40:40Z</dcterms:created>
  <dcterms:modified xsi:type="dcterms:W3CDTF">2008-09-23T03:02:48Z</dcterms:modified>
</cp:coreProperties>
</file>