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2" r:id="rId4"/>
    <p:sldId id="261" r:id="rId5"/>
    <p:sldId id="263" r:id="rId6"/>
    <p:sldId id="264" r:id="rId7"/>
    <p:sldId id="267" r:id="rId8"/>
    <p:sldId id="266" r:id="rId9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6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2C300-7EDA-430C-8BF1-4DC3633E20B4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946A-F8E8-48A2-8294-B7ADE0C63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8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AB6E9-A367-48D7-AD6C-84816BBB3A19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005" y="3371809"/>
            <a:ext cx="8188606" cy="31945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F6447-A826-41BE-8D77-156359164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82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70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56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20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52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363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6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15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F6447-A826-41BE-8D77-156359164A9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36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72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4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97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5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3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3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85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7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54A7-801B-426F-96D9-1E09E6A7BBB1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1CF2-CC90-419F-9F6F-43420AD8A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12.jp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12" Type="http://schemas.openxmlformats.org/officeDocument/2006/relationships/image" Target="../media/image25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7.wmf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8.wmf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3.pn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8228" y="251356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5460" y="3614932"/>
            <a:ext cx="100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w</a:t>
            </a:r>
            <a:r>
              <a:rPr lang="en-US" altLang="ja-JP" sz="2400" b="1" dirty="0" smtClean="0"/>
              <a:t>ater</a:t>
            </a:r>
          </a:p>
          <a:p>
            <a:pPr algn="ctr"/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H</a:t>
            </a:r>
            <a:r>
              <a:rPr lang="en-US" altLang="ja-JP" sz="2400" b="1" baseline="-25000" dirty="0" smtClean="0"/>
              <a:t>2</a:t>
            </a:r>
            <a:r>
              <a:rPr lang="en-US" altLang="ja-JP" sz="2400" b="1" dirty="0" smtClean="0"/>
              <a:t>O</a:t>
            </a:r>
            <a:r>
              <a:rPr lang="ja-JP" altLang="en-US" sz="2400" b="1" dirty="0" smtClean="0"/>
              <a:t>）</a:t>
            </a:r>
            <a:endParaRPr kumimoji="1" lang="ja-JP" altLang="en-US" sz="2400" b="1" dirty="0"/>
          </a:p>
        </p:txBody>
      </p:sp>
      <p:grpSp>
        <p:nvGrpSpPr>
          <p:cNvPr id="51" name="グループ化 50"/>
          <p:cNvGrpSpPr>
            <a:grpSpLocks noChangeAspect="1"/>
          </p:cNvGrpSpPr>
          <p:nvPr/>
        </p:nvGrpSpPr>
        <p:grpSpPr>
          <a:xfrm>
            <a:off x="2266642" y="2293124"/>
            <a:ext cx="2161463" cy="754392"/>
            <a:chOff x="2273445" y="2136561"/>
            <a:chExt cx="2595709" cy="905953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16664" y="2342443"/>
              <a:ext cx="303569" cy="441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3" name="グループ化 52"/>
            <p:cNvGrpSpPr/>
            <p:nvPr/>
          </p:nvGrpSpPr>
          <p:grpSpPr>
            <a:xfrm>
              <a:off x="2273445" y="2156806"/>
              <a:ext cx="2590008" cy="855620"/>
              <a:chOff x="2267744" y="2584616"/>
              <a:chExt cx="2590008" cy="855620"/>
            </a:xfrm>
          </p:grpSpPr>
          <p:sp>
            <p:nvSpPr>
              <p:cNvPr id="75" name="円/楕円 74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76" name="図 75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4" name="グループ化 53"/>
            <p:cNvGrpSpPr/>
            <p:nvPr/>
          </p:nvGrpSpPr>
          <p:grpSpPr>
            <a:xfrm>
              <a:off x="2273445" y="2140917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20250000"/>
              </a:camera>
              <a:lightRig rig="threePt" dir="t"/>
            </a:scene3d>
          </p:grpSpPr>
          <p:sp>
            <p:nvSpPr>
              <p:cNvPr id="73" name="円/楕円 72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74" name="図 73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5" name="グループ化 54"/>
            <p:cNvGrpSpPr/>
            <p:nvPr/>
          </p:nvGrpSpPr>
          <p:grpSpPr>
            <a:xfrm>
              <a:off x="2273445" y="2136561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12150000"/>
              </a:camera>
              <a:lightRig rig="threePt" dir="t"/>
            </a:scene3d>
          </p:grpSpPr>
          <p:sp>
            <p:nvSpPr>
              <p:cNvPr id="71" name="円/楕円 70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72" name="図 71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6" name="グループ化 55"/>
            <p:cNvGrpSpPr/>
            <p:nvPr/>
          </p:nvGrpSpPr>
          <p:grpSpPr>
            <a:xfrm>
              <a:off x="2279146" y="2186894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17550000"/>
              </a:camera>
              <a:lightRig rig="threePt" dir="t"/>
            </a:scene3d>
          </p:grpSpPr>
          <p:sp>
            <p:nvSpPr>
              <p:cNvPr id="69" name="円/楕円 68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70" name="図 69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7" name="グループ化 56"/>
            <p:cNvGrpSpPr/>
            <p:nvPr/>
          </p:nvGrpSpPr>
          <p:grpSpPr>
            <a:xfrm>
              <a:off x="2279146" y="2156806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14250000"/>
              </a:camera>
              <a:lightRig rig="threePt" dir="t"/>
            </a:scene3d>
          </p:grpSpPr>
          <p:sp>
            <p:nvSpPr>
              <p:cNvPr id="67" name="円/楕円 66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68" name="図 67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8" name="グループ化 57"/>
            <p:cNvGrpSpPr/>
            <p:nvPr/>
          </p:nvGrpSpPr>
          <p:grpSpPr>
            <a:xfrm>
              <a:off x="2273445" y="2156806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8100000"/>
              </a:camera>
              <a:lightRig rig="threePt" dir="t"/>
            </a:scene3d>
          </p:grpSpPr>
          <p:sp>
            <p:nvSpPr>
              <p:cNvPr id="65" name="円/楕円 64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66" name="図 65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59" name="グループ化 58"/>
            <p:cNvGrpSpPr/>
            <p:nvPr/>
          </p:nvGrpSpPr>
          <p:grpSpPr>
            <a:xfrm>
              <a:off x="2273445" y="2140917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5400000"/>
              </a:camera>
              <a:lightRig rig="threePt" dir="t"/>
            </a:scene3d>
          </p:grpSpPr>
          <p:sp>
            <p:nvSpPr>
              <p:cNvPr id="63" name="円/楕円 62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64" name="図 63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  <p:grpSp>
          <p:nvGrpSpPr>
            <p:cNvPr id="60" name="グループ化 59"/>
            <p:cNvGrpSpPr/>
            <p:nvPr/>
          </p:nvGrpSpPr>
          <p:grpSpPr>
            <a:xfrm>
              <a:off x="2279146" y="2156877"/>
              <a:ext cx="2590008" cy="855620"/>
              <a:chOff x="2267744" y="2584616"/>
              <a:chExt cx="2590008" cy="855620"/>
            </a:xfrm>
            <a:scene3d>
              <a:camera prst="orthographicFront">
                <a:rot lat="0" lon="0" rev="2700000"/>
              </a:camera>
              <a:lightRig rig="threePt" dir="t"/>
            </a:scene3d>
          </p:grpSpPr>
          <p:sp>
            <p:nvSpPr>
              <p:cNvPr id="61" name="円/楕円 60"/>
              <p:cNvSpPr/>
              <p:nvPr/>
            </p:nvSpPr>
            <p:spPr>
              <a:xfrm>
                <a:off x="2267744" y="2584616"/>
                <a:ext cx="2590008" cy="855620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62" name="図 61" descr="electron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5976" y="2636912"/>
                <a:ext cx="208454" cy="185293"/>
              </a:xfrm>
              <a:prstGeom prst="rect">
                <a:avLst/>
              </a:prstGeom>
            </p:spPr>
          </p:pic>
        </p:grpSp>
      </p:grpSp>
      <p:sp>
        <p:nvSpPr>
          <p:cNvPr id="77" name="テキスト ボックス 76"/>
          <p:cNvSpPr txBox="1"/>
          <p:nvPr/>
        </p:nvSpPr>
        <p:spPr>
          <a:xfrm>
            <a:off x="2260816" y="3962310"/>
            <a:ext cx="182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b="1" dirty="0"/>
              <a:t>o</a:t>
            </a:r>
            <a:r>
              <a:rPr lang="en-US" altLang="ja-JP" sz="2400" b="1" dirty="0" smtClean="0"/>
              <a:t>xygen atom</a:t>
            </a:r>
          </a:p>
          <a:p>
            <a:pPr algn="ctr"/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O</a:t>
            </a:r>
            <a:r>
              <a:rPr lang="ja-JP" altLang="en-US" sz="2400" b="1" dirty="0" smtClean="0"/>
              <a:t>）</a:t>
            </a:r>
            <a:endParaRPr lang="en-US" altLang="ja-JP" sz="2400" b="1" dirty="0" smtClean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037508" y="3525823"/>
            <a:ext cx="1668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 proton </a:t>
            </a:r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p</a:t>
            </a:r>
            <a:r>
              <a:rPr lang="ja-JP" altLang="en-US" sz="2400" b="1" dirty="0" smtClean="0"/>
              <a:t>）</a:t>
            </a:r>
            <a:endParaRPr kumimoji="1" lang="ja-JP" altLang="en-US" sz="2400" b="1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651815" y="1542902"/>
            <a:ext cx="190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 electrons</a:t>
            </a:r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e</a:t>
            </a:r>
            <a:r>
              <a:rPr lang="ja-JP" altLang="en-US" sz="2400" b="1" dirty="0" smtClean="0"/>
              <a:t>）</a:t>
            </a:r>
            <a:endParaRPr kumimoji="1" lang="ja-JP" altLang="en-US" sz="2400" b="1" dirty="0"/>
          </a:p>
        </p:txBody>
      </p:sp>
      <p:pic>
        <p:nvPicPr>
          <p:cNvPr id="80" name="図 79" descr="electr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9461" y="1157110"/>
            <a:ext cx="208454" cy="185293"/>
          </a:xfrm>
          <a:prstGeom prst="rect">
            <a:avLst/>
          </a:prstGeom>
        </p:spPr>
      </p:pic>
      <p:sp>
        <p:nvSpPr>
          <p:cNvPr id="81" name="円/楕円 80"/>
          <p:cNvSpPr/>
          <p:nvPr/>
        </p:nvSpPr>
        <p:spPr>
          <a:xfrm>
            <a:off x="5447510" y="2805589"/>
            <a:ext cx="562941" cy="5305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961654" y="5520629"/>
            <a:ext cx="1758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neutron </a:t>
            </a:r>
            <a:r>
              <a:rPr lang="ja-JP" altLang="en-US" sz="2400" b="1" dirty="0" smtClean="0"/>
              <a:t>（</a:t>
            </a:r>
            <a:r>
              <a:rPr lang="en-US" altLang="ja-JP" sz="2400" b="1" dirty="0" smtClean="0"/>
              <a:t>n</a:t>
            </a:r>
            <a:r>
              <a:rPr lang="ja-JP" altLang="en-US" sz="2400" b="1" dirty="0" smtClean="0"/>
              <a:t>）</a:t>
            </a:r>
            <a:endParaRPr kumimoji="1" lang="ja-JP" altLang="en-US" sz="2400" b="1" dirty="0"/>
          </a:p>
        </p:txBody>
      </p:sp>
      <p:sp>
        <p:nvSpPr>
          <p:cNvPr id="83" name="円/楕円 82"/>
          <p:cNvSpPr/>
          <p:nvPr/>
        </p:nvSpPr>
        <p:spPr>
          <a:xfrm>
            <a:off x="5501080" y="4815438"/>
            <a:ext cx="562941" cy="53050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>
            <a:off x="5753292" y="3397308"/>
            <a:ext cx="1939984" cy="29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3511826" y="2769704"/>
            <a:ext cx="1937411" cy="2127915"/>
          </a:xfrm>
          <a:prstGeom prst="line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81" idx="0"/>
          </p:cNvCxnSpPr>
          <p:nvPr/>
        </p:nvCxnSpPr>
        <p:spPr>
          <a:xfrm flipV="1">
            <a:off x="5728981" y="2535069"/>
            <a:ext cx="1892198" cy="27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6171479" y="4610498"/>
            <a:ext cx="1203258" cy="204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5" idx="2"/>
          </p:cNvCxnSpPr>
          <p:nvPr/>
        </p:nvCxnSpPr>
        <p:spPr>
          <a:xfrm>
            <a:off x="6203664" y="5345940"/>
            <a:ext cx="1375626" cy="284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52" idx="3"/>
          </p:cNvCxnSpPr>
          <p:nvPr/>
        </p:nvCxnSpPr>
        <p:spPr>
          <a:xfrm>
            <a:off x="3471392" y="2648337"/>
            <a:ext cx="1874053" cy="382262"/>
          </a:xfrm>
          <a:prstGeom prst="line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V="1">
            <a:off x="4594931" y="1344890"/>
            <a:ext cx="2783237" cy="998568"/>
          </a:xfrm>
          <a:prstGeom prst="line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7253152" y="5683315"/>
            <a:ext cx="133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 3 quarks</a:t>
            </a:r>
            <a:endParaRPr kumimoji="1" lang="ja-JP" altLang="en-US" sz="2400" b="1" dirty="0"/>
          </a:p>
        </p:txBody>
      </p:sp>
      <p:sp>
        <p:nvSpPr>
          <p:cNvPr id="112" name="正方形/長方形 111"/>
          <p:cNvSpPr/>
          <p:nvPr/>
        </p:nvSpPr>
        <p:spPr>
          <a:xfrm>
            <a:off x="942010" y="310370"/>
            <a:ext cx="7135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7030A0"/>
                </a:solidFill>
                <a:latin typeface="ＭＳ Ｐゴシック" charset="-128"/>
              </a:rPr>
              <a:t>What the matters are made out of ?</a:t>
            </a:r>
            <a:endParaRPr lang="ja-JP" altLang="en-US" sz="3600" b="1" dirty="0">
              <a:solidFill>
                <a:srgbClr val="7030A0"/>
              </a:solidFill>
              <a:latin typeface="ＭＳ Ｐゴシック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165588" y="3739879"/>
            <a:ext cx="133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 3 quarks</a:t>
            </a:r>
            <a:endParaRPr kumimoji="1" lang="ja-JP" altLang="en-US" sz="2400" b="1" dirty="0"/>
          </a:p>
        </p:txBody>
      </p:sp>
      <p:pic>
        <p:nvPicPr>
          <p:cNvPr id="116" name="図 1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5" y="2285346"/>
            <a:ext cx="1424663" cy="1023807"/>
          </a:xfrm>
          <a:prstGeom prst="rect">
            <a:avLst/>
          </a:prstGeom>
          <a:scene3d>
            <a:camera prst="orthographicFront">
              <a:rot lat="0" lon="0" rev="3600000"/>
            </a:camera>
            <a:lightRig rig="threePt" dir="t"/>
          </a:scene3d>
        </p:spPr>
      </p:pic>
      <p:cxnSp>
        <p:nvCxnSpPr>
          <p:cNvPr id="87" name="直線コネクタ 86"/>
          <p:cNvCxnSpPr/>
          <p:nvPr/>
        </p:nvCxnSpPr>
        <p:spPr>
          <a:xfrm flipV="1">
            <a:off x="1530231" y="1373714"/>
            <a:ext cx="1450789" cy="1317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1504764" y="3047457"/>
            <a:ext cx="1445466" cy="773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328" y="2497881"/>
            <a:ext cx="1233933" cy="1200000"/>
          </a:xfrm>
          <a:prstGeom prst="rect">
            <a:avLst/>
          </a:prstGeom>
        </p:spPr>
      </p:pic>
      <p:pic>
        <p:nvPicPr>
          <p:cNvPr id="137" name="図 1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227" y="4416970"/>
            <a:ext cx="1215344" cy="1200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48127" y="6506923"/>
            <a:ext cx="849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http</a:t>
            </a:r>
            <a:r>
              <a:rPr lang="en-US" altLang="ja-JP" b="1" dirty="0"/>
              <a:t>://</a:t>
            </a:r>
            <a:r>
              <a:rPr lang="en-US" altLang="ja-JP" b="1" dirty="0" smtClean="0"/>
              <a:t>atlas.kek.jp/public/HiggsCERNOpenDays_A4.pdf   </a:t>
            </a:r>
            <a:r>
              <a:rPr lang="ja-JP" altLang="en-US" b="1" dirty="0" smtClean="0"/>
              <a:t>　</a:t>
            </a:r>
            <a:r>
              <a:rPr lang="en-US" altLang="ja-JP" b="1" dirty="0" smtClean="0"/>
              <a:t>(or _each.pdf or _each.pptx)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3289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8228" y="251356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1" name="グループ化 140"/>
          <p:cNvGrpSpPr/>
          <p:nvPr/>
        </p:nvGrpSpPr>
        <p:grpSpPr>
          <a:xfrm>
            <a:off x="1452047" y="4410102"/>
            <a:ext cx="415498" cy="646331"/>
            <a:chOff x="7533429" y="1014538"/>
            <a:chExt cx="582366" cy="881757"/>
          </a:xfrm>
        </p:grpSpPr>
        <p:sp>
          <p:nvSpPr>
            <p:cNvPr id="142" name="円/楕円 141"/>
            <p:cNvSpPr/>
            <p:nvPr/>
          </p:nvSpPr>
          <p:spPr>
            <a:xfrm>
              <a:off x="7592647" y="1302959"/>
              <a:ext cx="479106" cy="469857"/>
            </a:xfrm>
            <a:prstGeom prst="ellipse">
              <a:avLst/>
            </a:prstGeom>
            <a:solidFill>
              <a:srgbClr val="FFC000">
                <a:alpha val="63000"/>
              </a:srgb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7533429" y="1014538"/>
              <a:ext cx="582366" cy="881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latin typeface="+mj-ea"/>
                  <a:ea typeface="+mj-ea"/>
                </a:rPr>
                <a:t>u</a:t>
              </a:r>
              <a:endParaRPr lang="ja-JP" altLang="en-US" sz="3600" dirty="0">
                <a:latin typeface="+mj-ea"/>
                <a:ea typeface="+mj-ea"/>
              </a:endParaRPr>
            </a:p>
          </p:txBody>
        </p:sp>
      </p:grpSp>
      <p:sp>
        <p:nvSpPr>
          <p:cNvPr id="144" name="円/楕円 143"/>
          <p:cNvSpPr/>
          <p:nvPr/>
        </p:nvSpPr>
        <p:spPr>
          <a:xfrm>
            <a:off x="941245" y="4300036"/>
            <a:ext cx="1072436" cy="1089305"/>
          </a:xfrm>
          <a:prstGeom prst="ellips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5" name="グループ化 144"/>
          <p:cNvGrpSpPr/>
          <p:nvPr/>
        </p:nvGrpSpPr>
        <p:grpSpPr>
          <a:xfrm>
            <a:off x="1001711" y="4410102"/>
            <a:ext cx="415498" cy="646331"/>
            <a:chOff x="7558889" y="1001004"/>
            <a:chExt cx="582365" cy="881757"/>
          </a:xfrm>
        </p:grpSpPr>
        <p:sp>
          <p:nvSpPr>
            <p:cNvPr id="146" name="円/楕円 145"/>
            <p:cNvSpPr/>
            <p:nvPr/>
          </p:nvSpPr>
          <p:spPr>
            <a:xfrm>
              <a:off x="7592647" y="1302959"/>
              <a:ext cx="479106" cy="469857"/>
            </a:xfrm>
            <a:prstGeom prst="ellipse">
              <a:avLst/>
            </a:prstGeom>
            <a:solidFill>
              <a:srgbClr val="FFC000">
                <a:alpha val="63000"/>
              </a:srgb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7558889" y="1001004"/>
              <a:ext cx="582365" cy="881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latin typeface="+mj-ea"/>
                  <a:ea typeface="+mj-ea"/>
                </a:rPr>
                <a:t>u</a:t>
              </a:r>
              <a:endParaRPr lang="ja-JP" altLang="en-US" sz="3600" dirty="0">
                <a:latin typeface="+mj-ea"/>
                <a:ea typeface="+mj-ea"/>
              </a:endParaRPr>
            </a:p>
          </p:txBody>
        </p:sp>
      </p:grpSp>
      <p:cxnSp>
        <p:nvCxnSpPr>
          <p:cNvPr id="148" name="直線コネクタ 147"/>
          <p:cNvCxnSpPr/>
          <p:nvPr/>
        </p:nvCxnSpPr>
        <p:spPr>
          <a:xfrm>
            <a:off x="1599730" y="4650380"/>
            <a:ext cx="1709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2909583" y="1506008"/>
            <a:ext cx="573875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altLang="ja-JP" sz="3200" dirty="0" smtClean="0"/>
              <a:t>Single quark never come out.</a:t>
            </a:r>
          </a:p>
          <a:p>
            <a:pPr marL="457200" indent="-457200">
              <a:buFontTx/>
              <a:buChar char="-"/>
            </a:pPr>
            <a:endParaRPr kumimoji="1" lang="en-US" altLang="ja-JP" sz="3200" dirty="0"/>
          </a:p>
          <a:p>
            <a:pPr marL="457200" indent="-457200">
              <a:buFontTx/>
              <a:buChar char="-"/>
            </a:pPr>
            <a:r>
              <a:rPr lang="en-US" altLang="ja-JP" sz="3200" dirty="0" smtClean="0"/>
              <a:t>They have fractional charges:</a:t>
            </a:r>
            <a:endParaRPr kumimoji="1" lang="en-US" altLang="ja-JP" sz="3200" dirty="0" smtClean="0"/>
          </a:p>
          <a:p>
            <a:endParaRPr kumimoji="1" lang="en-US" altLang="ja-JP" sz="1600" dirty="0" smtClean="0"/>
          </a:p>
          <a:p>
            <a:r>
              <a:rPr lang="en-US" altLang="ja-JP" sz="3200" dirty="0" smtClean="0"/>
              <a:t>         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up quarks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ja-JP" altLang="en-US" sz="2400" dirty="0" smtClean="0"/>
              <a:t>　　　</a:t>
            </a:r>
            <a:endParaRPr lang="en-US" altLang="ja-JP" sz="24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</a:t>
            </a:r>
            <a:r>
              <a:rPr lang="en-US" altLang="ja-JP" sz="3200" dirty="0" smtClean="0"/>
              <a:t>down quarks</a:t>
            </a:r>
          </a:p>
          <a:p>
            <a:endParaRPr lang="en-US" altLang="ja-JP" sz="3200" dirty="0"/>
          </a:p>
          <a:p>
            <a:r>
              <a:rPr lang="en-US" altLang="ja-JP" sz="3200" dirty="0" smtClean="0"/>
              <a:t>- Strong forces between quarks.</a:t>
            </a:r>
            <a:r>
              <a:rPr kumimoji="1" lang="ja-JP" altLang="en-US" sz="3200" dirty="0" smtClean="0"/>
              <a:t>　</a:t>
            </a:r>
            <a:endParaRPr kumimoji="1" lang="ja-JP" altLang="en-US" sz="3200" dirty="0"/>
          </a:p>
        </p:txBody>
      </p:sp>
      <p:grpSp>
        <p:nvGrpSpPr>
          <p:cNvPr id="150" name="グループ化 149"/>
          <p:cNvGrpSpPr/>
          <p:nvPr/>
        </p:nvGrpSpPr>
        <p:grpSpPr>
          <a:xfrm>
            <a:off x="3456010" y="3107493"/>
            <a:ext cx="479106" cy="769441"/>
            <a:chOff x="7592647" y="1070058"/>
            <a:chExt cx="479106" cy="769441"/>
          </a:xfrm>
        </p:grpSpPr>
        <p:sp>
          <p:nvSpPr>
            <p:cNvPr id="151" name="円/楕円 150"/>
            <p:cNvSpPr/>
            <p:nvPr/>
          </p:nvSpPr>
          <p:spPr>
            <a:xfrm>
              <a:off x="7592647" y="1302959"/>
              <a:ext cx="479106" cy="469857"/>
            </a:xfrm>
            <a:prstGeom prst="ellipse">
              <a:avLst/>
            </a:prstGeom>
            <a:solidFill>
              <a:srgbClr val="FFC000">
                <a:alpha val="63000"/>
              </a:srgb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7599693" y="1070058"/>
              <a:ext cx="4667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+mj-ea"/>
                  <a:ea typeface="+mj-ea"/>
                </a:rPr>
                <a:t>u</a:t>
              </a:r>
              <a:endParaRPr lang="ja-JP" altLang="en-US" sz="4400" dirty="0">
                <a:latin typeface="+mj-ea"/>
                <a:ea typeface="+mj-ea"/>
              </a:endParaRPr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3454574" y="3966882"/>
            <a:ext cx="481978" cy="769441"/>
            <a:chOff x="8127883" y="342976"/>
            <a:chExt cx="481978" cy="769441"/>
          </a:xfrm>
        </p:grpSpPr>
        <p:sp>
          <p:nvSpPr>
            <p:cNvPr id="154" name="円/楕円 153"/>
            <p:cNvSpPr/>
            <p:nvPr/>
          </p:nvSpPr>
          <p:spPr>
            <a:xfrm>
              <a:off x="8127883" y="525482"/>
              <a:ext cx="479106" cy="469857"/>
            </a:xfrm>
            <a:prstGeom prst="ellipse">
              <a:avLst/>
            </a:prstGeom>
            <a:solidFill>
              <a:srgbClr val="92D050">
                <a:alpha val="58000"/>
              </a:srgb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テキスト ボックス 154"/>
            <p:cNvSpPr txBox="1"/>
            <p:nvPr/>
          </p:nvSpPr>
          <p:spPr>
            <a:xfrm>
              <a:off x="8144669" y="342976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+mj-ea"/>
                  <a:ea typeface="+mj-ea"/>
                </a:rPr>
                <a:t>d</a:t>
              </a:r>
              <a:endParaRPr lang="ja-JP" altLang="en-US" sz="4400" dirty="0">
                <a:latin typeface="+mj-ea"/>
                <a:ea typeface="+mj-ea"/>
              </a:endParaRPr>
            </a:p>
          </p:txBody>
        </p:sp>
      </p:grpSp>
      <p:graphicFrame>
        <p:nvGraphicFramePr>
          <p:cNvPr id="156" name="オブジェクト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94506"/>
              </p:ext>
            </p:extLst>
          </p:nvPr>
        </p:nvGraphicFramePr>
        <p:xfrm>
          <a:off x="6714766" y="3131722"/>
          <a:ext cx="607466" cy="742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数式" r:id="rId4" imgW="355320" imgH="393480" progId="Equation.3">
                  <p:embed/>
                </p:oleObj>
              </mc:Choice>
              <mc:Fallback>
                <p:oleObj name="数式" r:id="rId4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14766" y="3131722"/>
                        <a:ext cx="607466" cy="742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オブジェクト 1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686453"/>
              </p:ext>
            </p:extLst>
          </p:nvPr>
        </p:nvGraphicFramePr>
        <p:xfrm>
          <a:off x="6714766" y="4009925"/>
          <a:ext cx="607466" cy="77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数式" r:id="rId6" imgW="342720" imgH="393480" progId="Equation.3">
                  <p:embed/>
                </p:oleObj>
              </mc:Choice>
              <mc:Fallback>
                <p:oleObj name="数式" r:id="rId6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14766" y="4009925"/>
                        <a:ext cx="607466" cy="77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" name="テキスト ボックス 157"/>
          <p:cNvSpPr txBox="1"/>
          <p:nvPr/>
        </p:nvSpPr>
        <p:spPr>
          <a:xfrm>
            <a:off x="947529" y="3486615"/>
            <a:ext cx="121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neutron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131132" y="540373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pion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2499041" y="569573"/>
            <a:ext cx="5227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7030A0"/>
                </a:solidFill>
                <a:latin typeface="ＭＳ Ｐゴシック" charset="-128"/>
              </a:rPr>
              <a:t>Quarks are very strange !!</a:t>
            </a:r>
            <a:endParaRPr lang="ja-JP" altLang="en-US" sz="3600" b="1" dirty="0">
              <a:solidFill>
                <a:srgbClr val="7030A0"/>
              </a:solidFill>
              <a:latin typeface="ＭＳ Ｐゴシック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017948" y="1739561"/>
            <a:ext cx="1054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/>
              <a:t>proton</a:t>
            </a: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17" y="606663"/>
            <a:ext cx="1233933" cy="120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75" y="2375322"/>
            <a:ext cx="1215344" cy="1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8228" y="251356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 contrast="-2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91266" y="2027298"/>
            <a:ext cx="8301825" cy="177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3" name="正方形/長方形 12"/>
          <p:cNvSpPr/>
          <p:nvPr/>
        </p:nvSpPr>
        <p:spPr>
          <a:xfrm>
            <a:off x="970066" y="348547"/>
            <a:ext cx="7154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400" b="1" dirty="0" smtClean="0">
                <a:solidFill>
                  <a:srgbClr val="7030A0"/>
                </a:solidFill>
                <a:latin typeface="ＭＳ Ｐゴシック" charset="-128"/>
              </a:rPr>
              <a:t>There are </a:t>
            </a:r>
            <a:r>
              <a:rPr lang="en-US" altLang="ja-JP" sz="4400" b="1" dirty="0">
                <a:solidFill>
                  <a:srgbClr val="FF0000"/>
                </a:solidFill>
                <a:latin typeface="ＭＳ Ｐゴシック" charset="-128"/>
              </a:rPr>
              <a:t>4</a:t>
            </a:r>
            <a:r>
              <a:rPr lang="en-US" altLang="ja-JP" sz="4400" b="1" dirty="0" smtClean="0">
                <a:solidFill>
                  <a:srgbClr val="7030A0"/>
                </a:solidFill>
                <a:latin typeface="ＭＳ Ｐゴシック" charset="-128"/>
              </a:rPr>
              <a:t> forces in Nature </a:t>
            </a:r>
            <a:endParaRPr lang="ja-JP" altLang="en-US" sz="4400" b="1" dirty="0">
              <a:solidFill>
                <a:srgbClr val="7030A0"/>
              </a:solidFill>
              <a:latin typeface="ＭＳ Ｐゴシック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06713" y="3856383"/>
            <a:ext cx="2361550" cy="1015626"/>
          </a:xfrm>
          <a:prstGeom prst="rect">
            <a:avLst/>
          </a:prstGeom>
          <a:noFill/>
        </p:spPr>
        <p:txBody>
          <a:bodyPr wrap="square" lIns="91403" tIns="45702" rIns="91403" bIns="45702" rtlCol="0">
            <a:spAutoFit/>
          </a:bodyPr>
          <a:lstStyle/>
          <a:p>
            <a:r>
              <a:rPr lang="en-US" altLang="ja-JP" sz="2000" dirty="0" smtClean="0"/>
              <a:t>Light, atom, crystal, radio, TV, phone, car, rain,  thunder,…..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7798" y="4063944"/>
            <a:ext cx="1856955" cy="1077182"/>
          </a:xfrm>
          <a:prstGeom prst="rect">
            <a:avLst/>
          </a:prstGeom>
          <a:noFill/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altLang="ja-JP" sz="2000" dirty="0" smtClean="0"/>
              <a:t>Bind quarks and making nucleus</a:t>
            </a:r>
          </a:p>
          <a:p>
            <a:pPr algn="ctr"/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4924" y="3856383"/>
            <a:ext cx="1904124" cy="1015626"/>
          </a:xfrm>
          <a:prstGeom prst="rect">
            <a:avLst/>
          </a:prstGeom>
          <a:noFill/>
        </p:spPr>
        <p:txBody>
          <a:bodyPr wrap="square" lIns="91403" tIns="45702" rIns="91403" bIns="45702" rtlCol="0">
            <a:spAutoFit/>
          </a:bodyPr>
          <a:lstStyle/>
          <a:p>
            <a:r>
              <a:rPr lang="en-US" altLang="ja-JP" sz="2000" dirty="0" smtClean="0"/>
              <a:t>Sun/star energy, radio activities..</a:t>
            </a:r>
          </a:p>
          <a:p>
            <a:r>
              <a:rPr lang="en-US" altLang="ja-JP" sz="2000" dirty="0" smtClean="0"/>
              <a:t>……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18216" y="3878802"/>
            <a:ext cx="1904124" cy="1015626"/>
          </a:xfrm>
          <a:prstGeom prst="rect">
            <a:avLst/>
          </a:prstGeom>
          <a:noFill/>
        </p:spPr>
        <p:txBody>
          <a:bodyPr wrap="square" lIns="91403" tIns="45702" rIns="91403" bIns="45702" rtlCol="0">
            <a:spAutoFit/>
          </a:bodyPr>
          <a:lstStyle/>
          <a:p>
            <a:r>
              <a:rPr lang="en-US" altLang="ja-JP" sz="2000" dirty="0" smtClean="0"/>
              <a:t>Falling apples,</a:t>
            </a:r>
          </a:p>
          <a:p>
            <a:r>
              <a:rPr lang="en-US" altLang="ja-JP" sz="2000" dirty="0"/>
              <a:t>p</a:t>
            </a:r>
            <a:r>
              <a:rPr lang="en-US" altLang="ja-JP" sz="2000" dirty="0" smtClean="0"/>
              <a:t>lanet motions, satellite…….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6714" y="5489686"/>
            <a:ext cx="7919133" cy="523184"/>
          </a:xfrm>
          <a:prstGeom prst="rect">
            <a:avLst/>
          </a:prstGeom>
          <a:noFill/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Gluons           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Photons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         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W, Z bosons      </a:t>
            </a:r>
            <a:r>
              <a:rPr lang="en-US" altLang="ja-JP" sz="2800" b="1" dirty="0" smtClean="0">
                <a:solidFill>
                  <a:schemeClr val="accent2">
                    <a:lumMod val="50000"/>
                  </a:schemeClr>
                </a:solidFill>
              </a:rPr>
              <a:t>Gravitons</a:t>
            </a:r>
            <a:r>
              <a:rPr lang="ja-JP" altLang="en-US" sz="2800" b="1" dirty="0"/>
              <a:t>　　　　　</a:t>
            </a:r>
          </a:p>
        </p:txBody>
      </p:sp>
      <p:cxnSp>
        <p:nvCxnSpPr>
          <p:cNvPr id="3" name="直線コネクタ 2"/>
          <p:cNvCxnSpPr/>
          <p:nvPr/>
        </p:nvCxnSpPr>
        <p:spPr>
          <a:xfrm flipH="1">
            <a:off x="2326329" y="1149656"/>
            <a:ext cx="8424" cy="5079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>
            <a:off x="4576281" y="1149654"/>
            <a:ext cx="8424" cy="5079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6656747" y="1149654"/>
            <a:ext cx="8424" cy="5079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62327" y="1386598"/>
            <a:ext cx="7740784" cy="523184"/>
          </a:xfrm>
          <a:prstGeom prst="rect">
            <a:avLst/>
          </a:prstGeom>
          <a:solidFill>
            <a:schemeClr val="bg1"/>
          </a:solidFill>
        </p:spPr>
        <p:txBody>
          <a:bodyPr wrap="square" lIns="91403" tIns="45702" rIns="91403" bIns="45702" rtlCol="0">
            <a:spAutoFit/>
          </a:bodyPr>
          <a:lstStyle/>
          <a:p>
            <a:r>
              <a:rPr lang="en-US" altLang="ja-JP" sz="2800" b="1" dirty="0" smtClean="0">
                <a:solidFill>
                  <a:srgbClr val="FF0000"/>
                </a:solidFill>
              </a:rPr>
              <a:t>Strong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       </a:t>
            </a:r>
            <a:r>
              <a:rPr lang="en-US" altLang="ja-JP" sz="2800" b="1" dirty="0" smtClean="0"/>
              <a:t>&gt;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                         </a:t>
            </a:r>
            <a:r>
              <a:rPr lang="en-US" altLang="ja-JP" sz="2800" b="1" dirty="0" smtClean="0"/>
              <a:t>&gt;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      </a:t>
            </a:r>
            <a:r>
              <a:rPr lang="en-US" altLang="ja-JP" sz="2800" b="1" dirty="0" smtClean="0">
                <a:solidFill>
                  <a:srgbClr val="00B050"/>
                </a:solidFill>
              </a:rPr>
              <a:t>Weak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     </a:t>
            </a:r>
            <a:r>
              <a:rPr lang="en-US" altLang="ja-JP" sz="2800" b="1" dirty="0" smtClean="0"/>
              <a:t>&gt;&gt;&gt;</a:t>
            </a:r>
            <a:r>
              <a:rPr lang="en-US" altLang="ja-JP" sz="28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800" b="1" dirty="0" smtClean="0">
                <a:solidFill>
                  <a:schemeClr val="accent2">
                    <a:lumMod val="50000"/>
                  </a:schemeClr>
                </a:solidFill>
              </a:rPr>
              <a:t>Gravity</a:t>
            </a:r>
            <a:r>
              <a:rPr lang="ja-JP" altLang="en-US" sz="2800" b="1" dirty="0"/>
              <a:t>　　　　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40119" y="1258888"/>
            <a:ext cx="1574121" cy="763571"/>
          </a:xfrm>
          <a:prstGeom prst="rect">
            <a:avLst/>
          </a:prstGeom>
          <a:solidFill>
            <a:schemeClr val="bg1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altLang="ja-JP" sz="2800" b="1" dirty="0" smtClean="0">
                <a:solidFill>
                  <a:srgbClr val="0070C0"/>
                </a:solidFill>
              </a:rPr>
              <a:t>Electro-</a:t>
            </a:r>
          </a:p>
          <a:p>
            <a:pPr algn="ctr">
              <a:lnSpc>
                <a:spcPts val="2600"/>
              </a:lnSpc>
            </a:pPr>
            <a:r>
              <a:rPr lang="en-US" altLang="ja-JP" sz="2800" b="1" dirty="0" smtClean="0">
                <a:solidFill>
                  <a:srgbClr val="0070C0"/>
                </a:solidFill>
              </a:rPr>
              <a:t>magnetic</a:t>
            </a:r>
            <a:r>
              <a:rPr lang="ja-JP" altLang="en-US" sz="2800" b="1" dirty="0"/>
              <a:t>　　　　　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45946" y="5028640"/>
            <a:ext cx="4356749" cy="523184"/>
          </a:xfrm>
          <a:prstGeom prst="rect">
            <a:avLst/>
          </a:prstGeom>
          <a:solidFill>
            <a:schemeClr val="bg1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altLang="ja-JP" sz="2800" b="1" dirty="0" smtClean="0"/>
              <a:t>These forces are carried by</a:t>
            </a:r>
            <a:r>
              <a:rPr lang="ja-JP" altLang="en-US" sz="2800" b="1" dirty="0"/>
              <a:t>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453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85445" y="251354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19166"/>
            <a:ext cx="6676548" cy="500508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281814" y="1643736"/>
            <a:ext cx="7296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Mass</a:t>
            </a:r>
          </a:p>
          <a:p>
            <a:endParaRPr lang="en-US" altLang="ja-JP" sz="2000" dirty="0"/>
          </a:p>
          <a:p>
            <a:endParaRPr kumimoji="1" lang="ja-JP" altLang="en-US" sz="2000" dirty="0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88476"/>
              </p:ext>
            </p:extLst>
          </p:nvPr>
        </p:nvGraphicFramePr>
        <p:xfrm>
          <a:off x="7233617" y="2251044"/>
          <a:ext cx="841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数式" r:id="rId5" imgW="457200" imgH="203040" progId="Equation.3">
                  <p:embed/>
                </p:oleObj>
              </mc:Choice>
              <mc:Fallback>
                <p:oleObj name="数式" r:id="rId5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617" y="2251044"/>
                        <a:ext cx="841375" cy="37147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58371"/>
              </p:ext>
            </p:extLst>
          </p:nvPr>
        </p:nvGraphicFramePr>
        <p:xfrm>
          <a:off x="7259791" y="3307222"/>
          <a:ext cx="8413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数式" r:id="rId7" imgW="457200" imgH="203040" progId="Equation.3">
                  <p:embed/>
                </p:oleObj>
              </mc:Choice>
              <mc:Fallback>
                <p:oleObj name="数式" r:id="rId7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9791" y="3307222"/>
                        <a:ext cx="841375" cy="37147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087903"/>
              </p:ext>
            </p:extLst>
          </p:nvPr>
        </p:nvGraphicFramePr>
        <p:xfrm>
          <a:off x="7214161" y="4280813"/>
          <a:ext cx="13795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数式" r:id="rId9" imgW="749160" imgH="393480" progId="Equation.3">
                  <p:embed/>
                </p:oleObj>
              </mc:Choice>
              <mc:Fallback>
                <p:oleObj name="数式" r:id="rId9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4161" y="4280813"/>
                        <a:ext cx="1379537" cy="71913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06371" y="396212"/>
            <a:ext cx="65678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600" b="1" dirty="0" smtClean="0">
                <a:solidFill>
                  <a:srgbClr val="7030A0"/>
                </a:solidFill>
                <a:latin typeface="ＭＳ Ｐゴシック" charset="-128"/>
              </a:rPr>
              <a:t>Elements of the Standard Model </a:t>
            </a:r>
            <a:endParaRPr lang="ja-JP" altLang="en-US" sz="3600" b="1" dirty="0">
              <a:solidFill>
                <a:srgbClr val="7030A0"/>
              </a:solidFill>
              <a:latin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6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8228" y="251356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909030" y="685592"/>
            <a:ext cx="3643355" cy="496880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254000" dist="38100" dir="2700000" algn="tl" rotWithShape="0">
              <a:srgbClr val="00B05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3581" y="5813717"/>
            <a:ext cx="4185566" cy="36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9" tIns="45694" rIns="91389" bIns="45694">
            <a:spAutoFit/>
          </a:bodyPr>
          <a:lstStyle/>
          <a:p>
            <a:pPr algn="ctr" defTabSz="956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Weinberg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grpSp>
        <p:nvGrpSpPr>
          <p:cNvPr id="12" name="グループ化 17"/>
          <p:cNvGrpSpPr>
            <a:grpSpLocks/>
          </p:cNvGrpSpPr>
          <p:nvPr/>
        </p:nvGrpSpPr>
        <p:grpSpPr bwMode="auto">
          <a:xfrm>
            <a:off x="737156" y="4703888"/>
            <a:ext cx="698868" cy="1012269"/>
            <a:chOff x="6643702" y="1142984"/>
            <a:chExt cx="698223" cy="1011332"/>
          </a:xfrm>
        </p:grpSpPr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702" y="1142984"/>
              <a:ext cx="642942" cy="65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6689784" y="1785326"/>
              <a:ext cx="652141" cy="3689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5618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b="1" dirty="0">
                  <a:solidFill>
                    <a:srgbClr val="000000"/>
                  </a:solidFill>
                  <a:latin typeface="ＭＳ Ｐゴシック"/>
                </a:rPr>
                <a:t>1979</a:t>
              </a:r>
            </a:p>
          </p:txBody>
        </p: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30053" y="6046645"/>
            <a:ext cx="4249080" cy="36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9" tIns="45694" rIns="91389" bIns="45694">
            <a:spAutoFit/>
          </a:bodyPr>
          <a:lstStyle/>
          <a:p>
            <a:pPr marL="276169" indent="-276169" defTabSz="956188" fontAlgn="base">
              <a:spcBef>
                <a:spcPct val="0"/>
              </a:spcBef>
              <a:spcAft>
                <a:spcPct val="0"/>
              </a:spcAft>
              <a:tabLst>
                <a:tab pos="361877" algn="l"/>
                <a:tab pos="447585" algn="l"/>
              </a:tabLst>
              <a:defRPr/>
            </a:pP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</a:t>
            </a:r>
            <a:r>
              <a:rPr lang="en-US" altLang="ja-JP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Electro-weak theory (1967) </a:t>
            </a:r>
            <a:endParaRPr lang="en-US" altLang="ja-JP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868" y="4513638"/>
            <a:ext cx="95903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915" y="4513638"/>
            <a:ext cx="95903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3603521" y="4274051"/>
            <a:ext cx="1138264" cy="24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>
            <a:spAutoFit/>
          </a:bodyPr>
          <a:lstStyle>
            <a:lvl1pPr eaLnBrk="0" hangingPunct="0"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defTabSz="956188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00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21" name="Picture 53" descr="Resize_Brou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64" y="2180597"/>
            <a:ext cx="1082700" cy="145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" descr="Engle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8"/>
          <a:stretch>
            <a:fillRect/>
          </a:stretch>
        </p:blipFill>
        <p:spPr bwMode="auto">
          <a:xfrm>
            <a:off x="2224394" y="2180598"/>
            <a:ext cx="1101750" cy="145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7" descr="Higg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733" y="2180598"/>
            <a:ext cx="1143026" cy="14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89"/>
          <p:cNvSpPr txBox="1">
            <a:spLocks noChangeArrowheads="1"/>
          </p:cNvSpPr>
          <p:nvPr/>
        </p:nvSpPr>
        <p:spPr bwMode="auto">
          <a:xfrm>
            <a:off x="830053" y="3581991"/>
            <a:ext cx="3890431" cy="36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4" rIns="91408" bIns="45704">
            <a:spAutoFit/>
          </a:bodyPr>
          <a:lstStyle/>
          <a:p>
            <a:pPr algn="ctr" defTabSz="956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R. </a:t>
            </a:r>
            <a:r>
              <a:rPr lang="en-US" altLang="ja-JP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Brout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&amp;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F. </a:t>
            </a:r>
            <a:r>
              <a:rPr lang="en-US" altLang="ja-JP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Englert</a:t>
            </a:r>
            <a:r>
              <a:rPr lang="ja-JP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  P.</a:t>
            </a:r>
            <a:r>
              <a:rPr lang="ja-JP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Higgs</a:t>
            </a:r>
            <a:endParaRPr lang="en-US" altLang="ja-JP" b="1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234887" y="3890318"/>
            <a:ext cx="3400537" cy="36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9" tIns="45694" rIns="91389" bIns="45694">
            <a:spAutoFit/>
          </a:bodyPr>
          <a:lstStyle>
            <a:lvl1pPr marL="263525" indent="-263525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defTabSz="95618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altLang="ja-JP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 mechanism (1964)</a:t>
            </a:r>
            <a:endParaRPr lang="ja-JP" alt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1" descr="Yoichiro Nambu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917" y="406201"/>
            <a:ext cx="980998" cy="137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89"/>
          <p:cNvSpPr txBox="1">
            <a:spLocks noChangeArrowheads="1"/>
          </p:cNvSpPr>
          <p:nvPr/>
        </p:nvSpPr>
        <p:spPr bwMode="auto">
          <a:xfrm>
            <a:off x="1714579" y="1724984"/>
            <a:ext cx="1282582" cy="37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75" tIns="47788" rIns="95575" bIns="47788">
            <a:spAutoFit/>
          </a:bodyPr>
          <a:lstStyle/>
          <a:p>
            <a:pPr algn="ctr" defTabSz="956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 </a:t>
            </a:r>
            <a:r>
              <a:rPr lang="en-US" altLang="ja-JP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Nambu</a:t>
            </a:r>
            <a:endParaRPr lang="en-US" altLang="ja-JP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グループ化 17"/>
          <p:cNvGrpSpPr>
            <a:grpSpLocks/>
          </p:cNvGrpSpPr>
          <p:nvPr/>
        </p:nvGrpSpPr>
        <p:grpSpPr bwMode="auto">
          <a:xfrm>
            <a:off x="931277" y="649355"/>
            <a:ext cx="698868" cy="1012269"/>
            <a:chOff x="6643702" y="1142984"/>
            <a:chExt cx="698381" cy="1010964"/>
          </a:xfrm>
        </p:grpSpPr>
        <p:pic>
          <p:nvPicPr>
            <p:cNvPr id="2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702" y="1142984"/>
              <a:ext cx="642942" cy="65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6689795" y="1785092"/>
              <a:ext cx="652288" cy="36885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5618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b="1" dirty="0">
                  <a:solidFill>
                    <a:srgbClr val="000000"/>
                  </a:solidFill>
                  <a:latin typeface="ＭＳ Ｐゴシック"/>
                </a:rPr>
                <a:t>2008</a:t>
              </a:r>
            </a:p>
          </p:txBody>
        </p: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997161" y="411065"/>
            <a:ext cx="1508840" cy="147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9" tIns="45694" rIns="91389" bIns="45694">
            <a:spAutoFit/>
          </a:bodyPr>
          <a:lstStyle>
            <a:lvl1pPr marL="263525" indent="-263525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  <a:tab pos="427038" algn="l"/>
              </a:tabLst>
              <a:defRPr kumimoji="1" sz="11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indent="0" algn="ctr" defTabSz="95618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r>
              <a:rPr lang="en-US" altLang="ja-JP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Spontaneous Symmetry Breakdown    (1959)</a:t>
            </a:r>
            <a:endParaRPr lang="ja-JP" alt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下矢印 34"/>
          <p:cNvSpPr>
            <a:spLocks noChangeArrowheads="1"/>
          </p:cNvSpPr>
          <p:nvPr/>
        </p:nvSpPr>
        <p:spPr bwMode="auto">
          <a:xfrm>
            <a:off x="3004987" y="1764904"/>
            <a:ext cx="381840" cy="375895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609" tIns="47804" rIns="95609" bIns="47804"/>
          <a:lstStyle/>
          <a:p>
            <a:pPr defTabSz="914594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000000"/>
              </a:solidFill>
            </a:endParaRPr>
          </a:p>
        </p:txBody>
      </p:sp>
      <p:sp>
        <p:nvSpPr>
          <p:cNvPr id="38" name="下矢印 35"/>
          <p:cNvSpPr>
            <a:spLocks noChangeArrowheads="1"/>
          </p:cNvSpPr>
          <p:nvPr/>
        </p:nvSpPr>
        <p:spPr bwMode="auto">
          <a:xfrm>
            <a:off x="4002157" y="4533292"/>
            <a:ext cx="720664" cy="487912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>
              <a:rot lat="0" lon="0" rev="7200000"/>
            </a:camera>
            <a:lightRig rig="threePt" dir="t"/>
          </a:scene3d>
        </p:spPr>
        <p:txBody>
          <a:bodyPr lIns="95609" tIns="47804" rIns="95609" bIns="47804"/>
          <a:lstStyle/>
          <a:p>
            <a:pPr defTabSz="914594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000000"/>
              </a:solidFill>
            </a:endParaRPr>
          </a:p>
        </p:txBody>
      </p:sp>
      <p:sp>
        <p:nvSpPr>
          <p:cNvPr id="40" name="下矢印 34"/>
          <p:cNvSpPr>
            <a:spLocks noChangeArrowheads="1"/>
          </p:cNvSpPr>
          <p:nvPr/>
        </p:nvSpPr>
        <p:spPr bwMode="auto">
          <a:xfrm>
            <a:off x="2611249" y="4262194"/>
            <a:ext cx="381840" cy="251444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609" tIns="47804" rIns="95609" bIns="47804"/>
          <a:lstStyle/>
          <a:p>
            <a:pPr defTabSz="914594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000000"/>
              </a:solidFill>
            </a:endParaRPr>
          </a:p>
        </p:txBody>
      </p:sp>
      <p:sp>
        <p:nvSpPr>
          <p:cNvPr id="41" name="下矢印 34"/>
          <p:cNvSpPr>
            <a:spLocks noChangeArrowheads="1"/>
          </p:cNvSpPr>
          <p:nvPr/>
        </p:nvSpPr>
        <p:spPr bwMode="auto">
          <a:xfrm>
            <a:off x="6477251" y="5757876"/>
            <a:ext cx="381840" cy="251444"/>
          </a:xfrm>
          <a:prstGeom prst="downArrow">
            <a:avLst>
              <a:gd name="adj1" fmla="val 50000"/>
              <a:gd name="adj2" fmla="val 49999"/>
            </a:avLst>
          </a:prstGeom>
          <a:solidFill>
            <a:srgbClr val="0000FF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609" tIns="47804" rIns="95609" bIns="47804"/>
          <a:lstStyle/>
          <a:p>
            <a:pPr defTabSz="914594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000000"/>
              </a:solidFill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753706" y="5984889"/>
            <a:ext cx="4185566" cy="36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89" tIns="45694" rIns="91389" bIns="45694">
            <a:spAutoFit/>
          </a:bodyPr>
          <a:lstStyle/>
          <a:p>
            <a:pPr algn="ctr" defTabSz="9561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QCD</a:t>
            </a:r>
            <a:r>
              <a:rPr lang="en-US" altLang="ja-JP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strong interactions (1973)</a:t>
            </a:r>
            <a:endParaRPr lang="ja-JP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741" y="1119268"/>
            <a:ext cx="3477867" cy="2976218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5242967" y="4182152"/>
            <a:ext cx="301819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0070C0"/>
                </a:solidFill>
              </a:rPr>
              <a:t>Standard Model</a:t>
            </a:r>
            <a:endParaRPr kumimoji="1" lang="en-US" altLang="ja-JP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altLang="ja-JP" sz="2000" b="1" dirty="0" smtClean="0"/>
              <a:t>Higgs field </a:t>
            </a:r>
            <a:r>
              <a:rPr lang="en-US" altLang="ja-JP" sz="28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f</a:t>
            </a:r>
            <a:r>
              <a:rPr lang="en-US" altLang="ja-JP" sz="2000" b="1" dirty="0" smtClean="0"/>
              <a:t> must exist to </a:t>
            </a:r>
          </a:p>
          <a:p>
            <a:pPr algn="ctr"/>
            <a:r>
              <a:rPr lang="en-US" altLang="ja-JP" sz="2000" b="1" dirty="0" smtClean="0"/>
              <a:t>generate particle masses.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24988" y="766200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/>
              <a:t>CERN</a:t>
            </a:r>
            <a:r>
              <a:rPr lang="ja-JP" altLang="en-US" sz="1600" b="1" dirty="0" smtClean="0"/>
              <a:t> </a:t>
            </a:r>
            <a:r>
              <a:rPr kumimoji="1" lang="en-US" altLang="ja-JP" sz="1600" b="1" dirty="0" smtClean="0"/>
              <a:t>T-shirt</a:t>
            </a:r>
          </a:p>
        </p:txBody>
      </p:sp>
      <p:grpSp>
        <p:nvGrpSpPr>
          <p:cNvPr id="33" name="グループ化 17"/>
          <p:cNvGrpSpPr>
            <a:grpSpLocks/>
          </p:cNvGrpSpPr>
          <p:nvPr/>
        </p:nvGrpSpPr>
        <p:grpSpPr bwMode="auto">
          <a:xfrm>
            <a:off x="440464" y="2436971"/>
            <a:ext cx="698868" cy="1012269"/>
            <a:chOff x="6643702" y="1142984"/>
            <a:chExt cx="698381" cy="1010964"/>
          </a:xfrm>
        </p:grpSpPr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702" y="1142984"/>
              <a:ext cx="642942" cy="65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6689794" y="1785092"/>
              <a:ext cx="652289" cy="36885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5618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b="1" dirty="0" smtClean="0">
                  <a:solidFill>
                    <a:srgbClr val="000000"/>
                  </a:solidFill>
                  <a:latin typeface="ＭＳ Ｐゴシック"/>
                </a:rPr>
                <a:t>2013</a:t>
              </a:r>
              <a:endParaRPr lang="en-US" altLang="ja-JP" b="1" dirty="0">
                <a:solidFill>
                  <a:srgbClr val="000000"/>
                </a:solidFill>
                <a:latin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40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1533" y="224522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下矢印 1"/>
          <p:cNvSpPr/>
          <p:nvPr/>
        </p:nvSpPr>
        <p:spPr>
          <a:xfrm>
            <a:off x="4023604" y="2492738"/>
            <a:ext cx="954463" cy="1588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 bwMode="auto">
          <a:xfrm>
            <a:off x="386245" y="526615"/>
            <a:ext cx="4544466" cy="4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Glashow-Weinberg-Salam Model</a:t>
            </a:r>
            <a:endParaRPr lang="ja-JP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629644"/>
              </p:ext>
            </p:extLst>
          </p:nvPr>
        </p:nvGraphicFramePr>
        <p:xfrm>
          <a:off x="4523131" y="3336013"/>
          <a:ext cx="97739" cy="18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数式" r:id="rId4" imgW="114120" imgH="215640" progId="Equation.3">
                  <p:embed/>
                </p:oleObj>
              </mc:Choice>
              <mc:Fallback>
                <p:oleObj name="数式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31" y="3336013"/>
                        <a:ext cx="97739" cy="184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999420"/>
              </p:ext>
            </p:extLst>
          </p:nvPr>
        </p:nvGraphicFramePr>
        <p:xfrm>
          <a:off x="647329" y="1366464"/>
          <a:ext cx="7714018" cy="110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数式" r:id="rId6" imgW="6210000" imgH="888840" progId="Equation.3">
                  <p:embed/>
                </p:oleObj>
              </mc:Choice>
              <mc:Fallback>
                <p:oleObj name="数式" r:id="rId6" imgW="6210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29" y="1366464"/>
                        <a:ext cx="7714018" cy="1104626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6872592" y="519449"/>
            <a:ext cx="1488755" cy="566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Potential Energy by Higgs field 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19414" y="5561669"/>
            <a:ext cx="1512008" cy="329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Mass of electron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01964" y="523209"/>
            <a:ext cx="1388358" cy="592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710" dirty="0" smtClean="0">
                <a:solidFill>
                  <a:srgbClr val="000000"/>
                </a:solidFill>
                <a:latin typeface="Symbol" panose="05050102010706020507" pitchFamily="18" charset="2"/>
                <a:ea typeface="ＭＳ Ｐゴシック" panose="020B0600070205080204" pitchFamily="50" charset="-128"/>
              </a:rPr>
              <a:t>F=</a:t>
            </a: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Higgs field</a:t>
            </a:r>
          </a:p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f</a:t>
            </a: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ree motion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2" name="角丸四角形吹き出し 21"/>
          <p:cNvSpPr/>
          <p:nvPr/>
        </p:nvSpPr>
        <p:spPr bwMode="auto">
          <a:xfrm>
            <a:off x="4767712" y="4693855"/>
            <a:ext cx="809463" cy="424309"/>
          </a:xfrm>
          <a:prstGeom prst="wedgeRoundRectCallout">
            <a:avLst>
              <a:gd name="adj1" fmla="val -43045"/>
              <a:gd name="adj2" fmla="val 159747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 bwMode="auto">
          <a:xfrm>
            <a:off x="5304814" y="1391827"/>
            <a:ext cx="1572843" cy="424309"/>
          </a:xfrm>
          <a:prstGeom prst="wedgeRoundRectCallout">
            <a:avLst>
              <a:gd name="adj1" fmla="val 52233"/>
              <a:gd name="adj2" fmla="val -119823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 bwMode="auto">
          <a:xfrm>
            <a:off x="4620870" y="1269992"/>
            <a:ext cx="587234" cy="569918"/>
          </a:xfrm>
          <a:prstGeom prst="wedgeRoundRectCallout">
            <a:avLst>
              <a:gd name="adj1" fmla="val 49600"/>
              <a:gd name="adj2" fmla="val -77308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26343" y="5561670"/>
            <a:ext cx="1314291" cy="329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Mass of Higgs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 bwMode="auto">
          <a:xfrm>
            <a:off x="4589636" y="3984852"/>
            <a:ext cx="670637" cy="424309"/>
          </a:xfrm>
          <a:prstGeom prst="wedgeRoundRectCallout">
            <a:avLst>
              <a:gd name="adj1" fmla="val -204004"/>
              <a:gd name="adj2" fmla="val 325017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19800" y="5536388"/>
            <a:ext cx="1749833" cy="566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Vacuum expectation value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5662967" y="4693855"/>
            <a:ext cx="1855208" cy="531269"/>
          </a:xfrm>
          <a:prstGeom prst="wedgeRoundRectCallout">
            <a:avLst>
              <a:gd name="adj1" fmla="val -12600"/>
              <a:gd name="adj2" fmla="val 107847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175980" y="2567345"/>
            <a:ext cx="1350301" cy="566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Higgs-electron coupling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 bwMode="auto">
          <a:xfrm>
            <a:off x="6974368" y="1405266"/>
            <a:ext cx="1483690" cy="404096"/>
          </a:xfrm>
          <a:prstGeom prst="wedgeRoundRectCallout">
            <a:avLst>
              <a:gd name="adj1" fmla="val 1814"/>
              <a:gd name="adj2" fmla="val 229311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8191" tIns="39095" rIns="78191" bIns="39095" numCol="1" rtlCol="0" anchor="t" anchorCtr="0" compatLnSpc="1">
            <a:prstTxWarp prst="textNoShape">
              <a:avLst/>
            </a:prstTxWarp>
          </a:bodyPr>
          <a:lstStyle/>
          <a:p>
            <a:pPr defTabSz="851135" fontAlgn="base">
              <a:spcBef>
                <a:spcPct val="0"/>
              </a:spcBef>
              <a:spcAft>
                <a:spcPct val="0"/>
              </a:spcAft>
            </a:pPr>
            <a:endParaRPr lang="ja-JP" altLang="en-US" sz="2223" b="1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aphicFrame>
        <p:nvGraphicFramePr>
          <p:cNvPr id="3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091339"/>
              </p:ext>
            </p:extLst>
          </p:nvPr>
        </p:nvGraphicFramePr>
        <p:xfrm>
          <a:off x="462119" y="3948851"/>
          <a:ext cx="8163723" cy="1286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数式" r:id="rId8" imgW="5918040" imgH="1028520" progId="Equation.3">
                  <p:embed/>
                </p:oleObj>
              </mc:Choice>
              <mc:Fallback>
                <p:oleObj name="数式" r:id="rId8" imgW="59180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19" y="3948851"/>
                        <a:ext cx="8163723" cy="1286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733108" y="5445118"/>
            <a:ext cx="1696515" cy="566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 defTabSz="78190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39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h= wave function of Higgs particle</a:t>
            </a:r>
            <a:endParaRPr lang="ja-JP" altLang="en-US" sz="1539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 flipH="1" flipV="1">
            <a:off x="1211792" y="4374156"/>
            <a:ext cx="247000" cy="10637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線矢印コネクタ 38"/>
          <p:cNvCxnSpPr/>
          <p:nvPr/>
        </p:nvCxnSpPr>
        <p:spPr bwMode="auto">
          <a:xfrm flipV="1">
            <a:off x="1886374" y="4292022"/>
            <a:ext cx="772104" cy="11525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 flipV="1">
            <a:off x="7881095" y="4279104"/>
            <a:ext cx="478954" cy="19593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2826343" y="6238466"/>
            <a:ext cx="504805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944317"/>
              </p:ext>
            </p:extLst>
          </p:nvPr>
        </p:nvGraphicFramePr>
        <p:xfrm>
          <a:off x="2465388" y="2725738"/>
          <a:ext cx="45434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数式" r:id="rId10" imgW="2781000" imgH="545760" progId="Equation.3">
                  <p:embed/>
                </p:oleObj>
              </mc:Choice>
              <mc:Fallback>
                <p:oleObj name="数式" r:id="rId10" imgW="27810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2725738"/>
                        <a:ext cx="4543425" cy="779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0070C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直線矢印コネクタ 49"/>
          <p:cNvCxnSpPr/>
          <p:nvPr/>
        </p:nvCxnSpPr>
        <p:spPr bwMode="auto">
          <a:xfrm flipV="1">
            <a:off x="2202982" y="4291448"/>
            <a:ext cx="2058863" cy="11530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2429623" y="5890862"/>
            <a:ext cx="414879" cy="3448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1" name="図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00" y="2644772"/>
            <a:ext cx="1799806" cy="1166847"/>
          </a:xfrm>
          <a:prstGeom prst="rect">
            <a:avLst/>
          </a:prstGeom>
        </p:spPr>
      </p:pic>
      <p:sp>
        <p:nvSpPr>
          <p:cNvPr id="44" name="タイトル 1"/>
          <p:cNvSpPr txBox="1">
            <a:spLocks/>
          </p:cNvSpPr>
          <p:nvPr/>
        </p:nvSpPr>
        <p:spPr bwMode="auto">
          <a:xfrm>
            <a:off x="3346697" y="2715714"/>
            <a:ext cx="2584725" cy="4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Symmetry Breakdown</a:t>
            </a:r>
            <a:endParaRPr lang="ja-JP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 bwMode="auto">
          <a:xfrm>
            <a:off x="1402782" y="3689504"/>
            <a:ext cx="1357063" cy="41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here</a:t>
            </a:r>
            <a:endParaRPr lang="ja-JP" alt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H="1" flipV="1">
            <a:off x="1849452" y="3471434"/>
            <a:ext cx="29099" cy="2693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5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正方形/長方形 235"/>
          <p:cNvSpPr/>
          <p:nvPr/>
        </p:nvSpPr>
        <p:spPr>
          <a:xfrm>
            <a:off x="311532" y="266671"/>
            <a:ext cx="8458201" cy="2944291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311533" y="3225841"/>
            <a:ext cx="8458200" cy="3257992"/>
          </a:xfrm>
          <a:prstGeom prst="rect">
            <a:avLst/>
          </a:prstGeom>
          <a:pattFill prst="pct5">
            <a:fgClr>
              <a:schemeClr val="bg1"/>
            </a:fgClr>
            <a:bgClr>
              <a:schemeClr val="tx2">
                <a:lumMod val="40000"/>
                <a:lumOff val="60000"/>
              </a:schemeClr>
            </a:bgClr>
          </a:patt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円/楕円 61"/>
          <p:cNvSpPr/>
          <p:nvPr/>
        </p:nvSpPr>
        <p:spPr>
          <a:xfrm>
            <a:off x="1236852" y="3574126"/>
            <a:ext cx="479106" cy="46985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1715958" y="3809054"/>
            <a:ext cx="6516862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>
          <a:xfrm>
            <a:off x="1229196" y="4579720"/>
            <a:ext cx="479106" cy="46985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18291" y="433471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+mj-ea"/>
                <a:ea typeface="+mj-ea"/>
              </a:rPr>
              <a:t>u</a:t>
            </a:r>
            <a:endParaRPr lang="ja-JP" altLang="en-US" sz="4400" dirty="0">
              <a:latin typeface="+mj-ea"/>
              <a:ea typeface="+mj-ea"/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1265803" y="5548620"/>
            <a:ext cx="494616" cy="4932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99174" y="5457138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Z</a:t>
            </a:r>
            <a:endParaRPr lang="ja-JP" altLang="en-US" sz="3200" dirty="0">
              <a:latin typeface="+mj-ea"/>
              <a:ea typeface="+mj-ea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5434953" y="4840210"/>
            <a:ext cx="485270" cy="136023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2777399" y="5819869"/>
            <a:ext cx="413110" cy="14090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8216801" y="290422"/>
            <a:ext cx="12951" cy="4924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1720614" y="4732280"/>
            <a:ext cx="595618" cy="81206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2288107" y="4727315"/>
            <a:ext cx="587623" cy="81165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2873496" y="4807747"/>
            <a:ext cx="287737" cy="158757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3159176" y="4966504"/>
            <a:ext cx="281806" cy="25233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V="1">
            <a:off x="3427863" y="4808477"/>
            <a:ext cx="280251" cy="191159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3693616" y="4806415"/>
            <a:ext cx="349542" cy="243162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V="1">
            <a:off x="4024696" y="4840210"/>
            <a:ext cx="499645" cy="208296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495991" y="4842891"/>
            <a:ext cx="493596" cy="156745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4957522" y="4808477"/>
            <a:ext cx="497946" cy="183260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V="1">
            <a:off x="1735827" y="5738299"/>
            <a:ext cx="169604" cy="38167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1881774" y="5736144"/>
            <a:ext cx="150627" cy="193774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flipV="1">
            <a:off x="2016844" y="5753355"/>
            <a:ext cx="178028" cy="176563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2182560" y="5776466"/>
            <a:ext cx="104834" cy="87754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2288279" y="5864222"/>
            <a:ext cx="67689" cy="198164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V="1">
            <a:off x="2343078" y="5909030"/>
            <a:ext cx="194397" cy="140938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V="1">
            <a:off x="2526037" y="5709820"/>
            <a:ext cx="50742" cy="220098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>
            <a:off x="2569195" y="5707892"/>
            <a:ext cx="237747" cy="252877"/>
          </a:xfrm>
          <a:prstGeom prst="straightConnector1">
            <a:avLst/>
          </a:prstGeom>
          <a:ln w="476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2132891" y="427171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751689" y="437161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003349" y="499211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283893" y="503002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554111" y="436083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866022" y="507662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348968" y="443841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774352" y="507141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253186" y="437229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757068" y="604215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002323" y="53196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725823" y="528973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082120" y="608613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537667" y="528303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422231" y="602288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638229" y="600831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2207550" y="5484906"/>
            <a:ext cx="321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2290669" y="4572066"/>
            <a:ext cx="8962" cy="17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2882937" y="4693577"/>
            <a:ext cx="15822" cy="119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3708114" y="4677856"/>
            <a:ext cx="0" cy="10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4037343" y="5062968"/>
            <a:ext cx="0" cy="10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3445925" y="5014088"/>
            <a:ext cx="0" cy="10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159176" y="4972017"/>
            <a:ext cx="0" cy="10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4513619" y="4694401"/>
            <a:ext cx="10905" cy="156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flipH="1">
            <a:off x="4941389" y="4999688"/>
            <a:ext cx="37293" cy="183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5424048" y="4658867"/>
            <a:ext cx="10905" cy="156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1885210" y="5570486"/>
            <a:ext cx="8962" cy="17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>
            <a:off x="2166747" y="5578088"/>
            <a:ext cx="8962" cy="17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 flipH="1">
            <a:off x="2581261" y="5566728"/>
            <a:ext cx="72825" cy="1797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2802462" y="5957324"/>
            <a:ext cx="8962" cy="17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2552449" y="5929236"/>
            <a:ext cx="27089" cy="179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 flipH="1">
            <a:off x="2249636" y="6046692"/>
            <a:ext cx="101851" cy="155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 flipH="1">
            <a:off x="1950617" y="5929236"/>
            <a:ext cx="69721" cy="206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H="1">
            <a:off x="2295178" y="5750499"/>
            <a:ext cx="77703" cy="118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7718680" y="2292336"/>
            <a:ext cx="147457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Speed of light</a:t>
            </a:r>
            <a:endParaRPr kumimoji="1" lang="ja-JP" altLang="en-US" dirty="0"/>
          </a:p>
        </p:txBody>
      </p:sp>
      <p:graphicFrame>
        <p:nvGraphicFramePr>
          <p:cNvPr id="148" name="Object 9"/>
          <p:cNvGraphicFramePr>
            <a:graphicFrameLocks noChangeAspect="1"/>
          </p:cNvGraphicFramePr>
          <p:nvPr>
            <p:extLst/>
          </p:nvPr>
        </p:nvGraphicFramePr>
        <p:xfrm>
          <a:off x="7231506" y="3955802"/>
          <a:ext cx="1001757" cy="42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数式" r:id="rId4" imgW="482400" imgH="203040" progId="Equation.3">
                  <p:embed/>
                </p:oleObj>
              </mc:Choice>
              <mc:Fallback>
                <p:oleObj name="数式" r:id="rId4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506" y="3955802"/>
                        <a:ext cx="1001757" cy="421373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337160"/>
              </p:ext>
            </p:extLst>
          </p:nvPr>
        </p:nvGraphicFramePr>
        <p:xfrm>
          <a:off x="5424048" y="5091373"/>
          <a:ext cx="1356809" cy="34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数式" r:id="rId6" imgW="736560" imgH="190440" progId="Equation.3">
                  <p:embed/>
                </p:oleObj>
              </mc:Choice>
              <mc:Fallback>
                <p:oleObj name="数式" r:id="rId6" imgW="736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048" y="5091373"/>
                        <a:ext cx="1356809" cy="349372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043390"/>
              </p:ext>
            </p:extLst>
          </p:nvPr>
        </p:nvGraphicFramePr>
        <p:xfrm>
          <a:off x="3154068" y="5925890"/>
          <a:ext cx="18478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数式" r:id="rId8" imgW="1002960" imgH="190440" progId="Equation.3">
                  <p:embed/>
                </p:oleObj>
              </mc:Choice>
              <mc:Fallback>
                <p:oleObj name="数式" r:id="rId8" imgW="1002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068" y="5925890"/>
                        <a:ext cx="1847850" cy="3492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" name="スライド番号プレースホルダー 2"/>
          <p:cNvSpPr txBox="1">
            <a:spLocks/>
          </p:cNvSpPr>
          <p:nvPr/>
        </p:nvSpPr>
        <p:spPr>
          <a:xfrm>
            <a:off x="10620672" y="6675437"/>
            <a:ext cx="656347" cy="365125"/>
          </a:xfrm>
          <a:prstGeom prst="rect">
            <a:avLst/>
          </a:prstGeom>
        </p:spPr>
        <p:txBody>
          <a:bodyPr vert="horz" lIns="91403" tIns="45702" rIns="91403" bIns="45702" rtlCol="0" anchor="ctr"/>
          <a:lstStyle>
            <a:defPPr>
              <a:defRPr lang="ja-JP"/>
            </a:defPPr>
            <a:lvl1pPr marL="0" algn="r" defTabSz="914029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16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029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042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057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070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085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099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113" algn="l" defTabSz="914029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66" name="円/楕円 165"/>
          <p:cNvSpPr/>
          <p:nvPr/>
        </p:nvSpPr>
        <p:spPr>
          <a:xfrm>
            <a:off x="1197892" y="479811"/>
            <a:ext cx="479106" cy="46985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1260954" y="332563"/>
            <a:ext cx="352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latin typeface="Symbol" panose="05050102010706020507" pitchFamily="18" charset="2"/>
                <a:ea typeface="+mj-ea"/>
              </a:rPr>
              <a:t>g</a:t>
            </a:r>
            <a:endParaRPr lang="ja-JP" altLang="en-US" sz="3200" b="1" dirty="0">
              <a:latin typeface="Symbol" panose="05050102010706020507" pitchFamily="18" charset="2"/>
              <a:ea typeface="+mj-ea"/>
            </a:endParaRPr>
          </a:p>
        </p:txBody>
      </p:sp>
      <p:cxnSp>
        <p:nvCxnSpPr>
          <p:cNvPr id="168" name="直線矢印コネクタ 167"/>
          <p:cNvCxnSpPr/>
          <p:nvPr/>
        </p:nvCxnSpPr>
        <p:spPr>
          <a:xfrm>
            <a:off x="1676998" y="714739"/>
            <a:ext cx="6516862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円/楕円 168"/>
          <p:cNvSpPr/>
          <p:nvPr/>
        </p:nvSpPr>
        <p:spPr>
          <a:xfrm>
            <a:off x="1197892" y="1417605"/>
            <a:ext cx="479106" cy="46985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1204048" y="1161454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+mj-ea"/>
                <a:ea typeface="+mj-ea"/>
              </a:rPr>
              <a:t>u</a:t>
            </a:r>
            <a:endParaRPr lang="ja-JP" altLang="en-US" sz="4400" dirty="0">
              <a:latin typeface="+mj-ea"/>
              <a:ea typeface="+mj-ea"/>
            </a:endParaRPr>
          </a:p>
        </p:txBody>
      </p:sp>
      <p:sp>
        <p:nvSpPr>
          <p:cNvPr id="171" name="円/楕円 170"/>
          <p:cNvSpPr/>
          <p:nvPr/>
        </p:nvSpPr>
        <p:spPr>
          <a:xfrm>
            <a:off x="1226530" y="2363577"/>
            <a:ext cx="494616" cy="4932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1267854" y="2274869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j-ea"/>
                <a:ea typeface="+mj-ea"/>
              </a:rPr>
              <a:t>Z</a:t>
            </a:r>
            <a:endParaRPr lang="ja-JP" altLang="en-US" sz="3200" dirty="0">
              <a:latin typeface="+mj-ea"/>
              <a:ea typeface="+mj-ea"/>
            </a:endParaRPr>
          </a:p>
        </p:txBody>
      </p:sp>
      <p:graphicFrame>
        <p:nvGraphicFramePr>
          <p:cNvPr id="226" name="Object 9"/>
          <p:cNvGraphicFramePr>
            <a:graphicFrameLocks noChangeAspect="1"/>
          </p:cNvGraphicFramePr>
          <p:nvPr>
            <p:extLst/>
          </p:nvPr>
        </p:nvGraphicFramePr>
        <p:xfrm>
          <a:off x="7192546" y="861487"/>
          <a:ext cx="1001757" cy="42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数式" r:id="rId10" imgW="482400" imgH="203040" progId="Equation.3">
                  <p:embed/>
                </p:oleObj>
              </mc:Choice>
              <mc:Fallback>
                <p:oleObj name="数式" r:id="rId10" imgW="482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546" y="861487"/>
                        <a:ext cx="1001757" cy="421373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9" name="直線矢印コネクタ 228"/>
          <p:cNvCxnSpPr/>
          <p:nvPr/>
        </p:nvCxnSpPr>
        <p:spPr>
          <a:xfrm>
            <a:off x="1699939" y="1628800"/>
            <a:ext cx="6516862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矢印コネクタ 229"/>
          <p:cNvCxnSpPr/>
          <p:nvPr/>
        </p:nvCxnSpPr>
        <p:spPr>
          <a:xfrm>
            <a:off x="1731569" y="2592083"/>
            <a:ext cx="6516862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テキスト ボックス 230"/>
          <p:cNvSpPr txBox="1"/>
          <p:nvPr/>
        </p:nvSpPr>
        <p:spPr>
          <a:xfrm>
            <a:off x="5309825" y="5528416"/>
            <a:ext cx="3387209" cy="8925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2D187A"/>
                </a:solidFill>
              </a:rPr>
              <a:t>Sea of the Higgs field</a:t>
            </a:r>
          </a:p>
          <a:p>
            <a:pPr algn="ctr"/>
            <a:r>
              <a:rPr lang="en-US" altLang="ja-JP" sz="2400" b="1" dirty="0" smtClean="0">
                <a:solidFill>
                  <a:srgbClr val="2D187A"/>
                </a:solidFill>
              </a:rPr>
              <a:t>(weak force</a:t>
            </a:r>
            <a:r>
              <a:rPr lang="ja-JP" altLang="en-US" sz="2400" b="1" dirty="0">
                <a:solidFill>
                  <a:srgbClr val="2D187A"/>
                </a:solidFill>
              </a:rPr>
              <a:t> </a:t>
            </a:r>
            <a:r>
              <a:rPr lang="en-US" altLang="ja-JP" sz="2400" b="1" dirty="0" smtClean="0">
                <a:solidFill>
                  <a:srgbClr val="2D187A"/>
                </a:solidFill>
              </a:rPr>
              <a:t>sensitive)</a:t>
            </a: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-604706" y="4374697"/>
            <a:ext cx="2685987" cy="5847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 universe</a:t>
            </a:r>
          </a:p>
        </p:txBody>
      </p:sp>
      <p:sp>
        <p:nvSpPr>
          <p:cNvPr id="233" name="下矢印 232"/>
          <p:cNvSpPr/>
          <p:nvPr/>
        </p:nvSpPr>
        <p:spPr>
          <a:xfrm>
            <a:off x="4040469" y="3015994"/>
            <a:ext cx="1136039" cy="53317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4" name="Object 9"/>
          <p:cNvGraphicFramePr>
            <a:graphicFrameLocks noChangeAspect="1"/>
          </p:cNvGraphicFramePr>
          <p:nvPr>
            <p:extLst/>
          </p:nvPr>
        </p:nvGraphicFramePr>
        <p:xfrm>
          <a:off x="7169150" y="1779588"/>
          <a:ext cx="10017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数式" r:id="rId11" imgW="482400" imgH="190440" progId="Equation.3">
                  <p:embed/>
                </p:oleObj>
              </mc:Choice>
              <mc:Fallback>
                <p:oleObj name="数式" r:id="rId11" imgW="482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1779588"/>
                        <a:ext cx="1001713" cy="395287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" name="Object 9"/>
          <p:cNvGraphicFramePr>
            <a:graphicFrameLocks noChangeAspect="1"/>
          </p:cNvGraphicFramePr>
          <p:nvPr>
            <p:extLst/>
          </p:nvPr>
        </p:nvGraphicFramePr>
        <p:xfrm>
          <a:off x="7132638" y="2684463"/>
          <a:ext cx="1028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数式" r:id="rId13" imgW="495000" imgH="190440" progId="Equation.3">
                  <p:embed/>
                </p:oleObj>
              </mc:Choice>
              <mc:Fallback>
                <p:oleObj name="数式" r:id="rId13" imgW="495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638" y="2684463"/>
                        <a:ext cx="1028700" cy="3937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" name="テキスト ボックス 236"/>
          <p:cNvSpPr txBox="1"/>
          <p:nvPr/>
        </p:nvSpPr>
        <p:spPr>
          <a:xfrm>
            <a:off x="1299914" y="3426284"/>
            <a:ext cx="35298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latin typeface="Symbol" panose="05050102010706020507" pitchFamily="18" charset="2"/>
                <a:ea typeface="+mj-ea"/>
              </a:rPr>
              <a:t>g</a:t>
            </a:r>
            <a:endParaRPr lang="ja-JP" altLang="en-US" sz="3200" b="1" dirty="0">
              <a:latin typeface="Symbol" panose="05050102010706020507" pitchFamily="18" charset="2"/>
              <a:ea typeface="+mj-ea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-737251" y="1150135"/>
            <a:ext cx="2951076" cy="5847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 universe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311533" y="224522"/>
            <a:ext cx="8458200" cy="6286603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下矢印 99"/>
          <p:cNvSpPr/>
          <p:nvPr/>
        </p:nvSpPr>
        <p:spPr>
          <a:xfrm>
            <a:off x="653578" y="2999246"/>
            <a:ext cx="193769" cy="53317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0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318228" y="251356"/>
            <a:ext cx="8458200" cy="6286603"/>
          </a:xfrm>
          <a:prstGeom prst="rect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Sta</a:t>
            </a:r>
            <a:endParaRPr kumimoji="1" lang="ja-JP" altLang="en-US" dirty="0"/>
          </a:p>
        </p:txBody>
      </p:sp>
      <p:pic>
        <p:nvPicPr>
          <p:cNvPr id="11" name="Picture 2" descr="http://atlas.kek.jp/sub/photos/Physics/photoSUSY/SUSY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12123" r="10394" b="7620"/>
          <a:stretch>
            <a:fillRect/>
          </a:stretch>
        </p:blipFill>
        <p:spPr bwMode="auto">
          <a:xfrm>
            <a:off x="2826320" y="1974002"/>
            <a:ext cx="5910808" cy="4492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03329" y="3991649"/>
            <a:ext cx="2390549" cy="369332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Standa</a:t>
            </a:r>
            <a:r>
              <a:rPr lang="en-US" altLang="ja-JP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en-US" altLang="ja-JP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 Model            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58580" y="4007320"/>
            <a:ext cx="2872794" cy="369332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Super Symmetric Model           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28212"/>
            <a:ext cx="2640326" cy="197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3304738" y="511916"/>
            <a:ext cx="512441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SUSY particles may exist ?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98604" y="1257635"/>
            <a:ext cx="5222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SUSY = symmetry between Bosons and Fermions.</a:t>
            </a:r>
          </a:p>
          <a:p>
            <a:r>
              <a:rPr kumimoji="1" lang="en-US" altLang="ja-JP" b="1" dirty="0" smtClean="0"/>
              <a:t>Spins of SUSY particles </a:t>
            </a:r>
            <a:r>
              <a:rPr lang="en-US" altLang="ja-JP" b="1" dirty="0" smtClean="0"/>
              <a:t>differ     </a:t>
            </a:r>
            <a:r>
              <a:rPr lang="ja-JP" altLang="en-US" b="1" dirty="0" smtClean="0"/>
              <a:t>   </a:t>
            </a:r>
            <a:r>
              <a:rPr lang="en-US" altLang="ja-JP" b="1" dirty="0" smtClean="0"/>
              <a:t>  </a:t>
            </a:r>
            <a:r>
              <a:rPr kumimoji="1" lang="en-US" altLang="ja-JP" b="1" dirty="0" smtClean="0"/>
              <a:t> from those of SM.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6440" y="2840353"/>
            <a:ext cx="2578518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2000" b="1" dirty="0" smtClean="0"/>
              <a:t>If SUSY particles exist at </a:t>
            </a:r>
            <a:r>
              <a:rPr lang="en-US" altLang="ja-JP" sz="2800" b="1" baseline="-18000" dirty="0" smtClean="0"/>
              <a:t>~</a:t>
            </a:r>
            <a:r>
              <a:rPr kumimoji="1" lang="en-US" altLang="ja-JP" sz="2000" b="1" dirty="0" smtClean="0"/>
              <a:t>1 </a:t>
            </a:r>
            <a:r>
              <a:rPr kumimoji="1" lang="en-US" altLang="ja-JP" sz="2000" b="1" dirty="0" err="1" smtClean="0"/>
              <a:t>TeV</a:t>
            </a:r>
            <a:r>
              <a:rPr kumimoji="1" lang="en-US" altLang="ja-JP" sz="2000" b="1" dirty="0" smtClean="0"/>
              <a:t>, then</a:t>
            </a:r>
          </a:p>
          <a:p>
            <a:pPr>
              <a:lnSpc>
                <a:spcPts val="1600"/>
              </a:lnSpc>
            </a:pPr>
            <a:endParaRPr kumimoji="1" lang="en-US" altLang="ja-JP" sz="2000" b="1" dirty="0" smtClean="0"/>
          </a:p>
          <a:p>
            <a:pPr marL="268288" indent="-268288">
              <a:lnSpc>
                <a:spcPts val="1600"/>
              </a:lnSpc>
              <a:buFont typeface="+mj-lt"/>
              <a:buAutoNum type="alphaLcPeriod"/>
            </a:pPr>
            <a:r>
              <a:rPr lang="en-US" altLang="ja-JP" sz="2000" b="1" dirty="0" smtClean="0"/>
              <a:t>3 forces can unify at high energy.</a:t>
            </a:r>
          </a:p>
          <a:p>
            <a:pPr marL="268288" indent="-268288">
              <a:lnSpc>
                <a:spcPts val="1600"/>
              </a:lnSpc>
              <a:buAutoNum type="alphaLcPeriod"/>
            </a:pPr>
            <a:endParaRPr lang="en-US" altLang="ja-JP" sz="2000" b="1" dirty="0" smtClean="0"/>
          </a:p>
          <a:p>
            <a:pPr marL="268288" indent="-268288">
              <a:lnSpc>
                <a:spcPts val="1600"/>
              </a:lnSpc>
              <a:buAutoNum type="alphaLcPeriod"/>
            </a:pPr>
            <a:r>
              <a:rPr lang="en-US" altLang="ja-JP" sz="2000" b="1" dirty="0" smtClean="0"/>
              <a:t>It avoids quantum divergence </a:t>
            </a:r>
            <a:r>
              <a:rPr kumimoji="1" lang="en-US" altLang="ja-JP" sz="2000" b="1" dirty="0" smtClean="0"/>
              <a:t>of Higgs particle mass.</a:t>
            </a:r>
          </a:p>
          <a:p>
            <a:pPr marL="268288" indent="-268288">
              <a:lnSpc>
                <a:spcPts val="1600"/>
              </a:lnSpc>
              <a:buAutoNum type="alphaLcPeriod"/>
            </a:pPr>
            <a:endParaRPr kumimoji="1" lang="en-US" altLang="ja-JP" sz="2000" b="1" dirty="0" smtClean="0"/>
          </a:p>
          <a:p>
            <a:pPr marL="268288" indent="-268288">
              <a:lnSpc>
                <a:spcPts val="1600"/>
              </a:lnSpc>
              <a:buAutoNum type="alphaLcPeriod"/>
            </a:pPr>
            <a:r>
              <a:rPr lang="en-US" altLang="ja-JP" sz="2000" b="1" dirty="0" smtClean="0"/>
              <a:t>Some SUSY particles can be 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dark matters</a:t>
            </a:r>
            <a:r>
              <a:rPr lang="en-US" altLang="ja-JP" sz="2000" b="1" dirty="0" smtClean="0"/>
              <a:t>.</a:t>
            </a:r>
            <a:endParaRPr kumimoji="1" lang="en-US" altLang="ja-JP" sz="2000" b="1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440054"/>
              </p:ext>
            </p:extLst>
          </p:nvPr>
        </p:nvGraphicFramePr>
        <p:xfrm>
          <a:off x="6160857" y="1571567"/>
          <a:ext cx="470676" cy="29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数式" r:id="rId6" imgW="342720" imgH="215640" progId="Equation.3">
                  <p:embed/>
                </p:oleObj>
              </mc:Choice>
              <mc:Fallback>
                <p:oleObj name="数式" r:id="rId6" imgW="342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60857" y="1571567"/>
                        <a:ext cx="470676" cy="29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5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342</Words>
  <Application>Microsoft Office PowerPoint</Application>
  <PresentationFormat>画面に合わせる (4:3)</PresentationFormat>
  <Paragraphs>116</Paragraphs>
  <Slides>8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Symbol</vt:lpstr>
      <vt:lpstr>Times New Roman</vt:lpstr>
      <vt:lpstr>Office ​​テーマ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</dc:creator>
  <cp:lastModifiedBy>kondo</cp:lastModifiedBy>
  <cp:revision>96</cp:revision>
  <cp:lastPrinted>2012-08-26T19:53:45Z</cp:lastPrinted>
  <dcterms:created xsi:type="dcterms:W3CDTF">2012-02-17T08:42:03Z</dcterms:created>
  <dcterms:modified xsi:type="dcterms:W3CDTF">2014-02-13T17:00:36Z</dcterms:modified>
</cp:coreProperties>
</file>